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96558F-86FC-4E95-BD67-5A0594A46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4213795-887B-4EBF-84C4-FD5CF8CFC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29DF60-2360-499C-A5A0-086F57500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8D6C0D-BFAE-4F30-B854-0E225C53E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595D37-1584-494F-9059-6D1A53E62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933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930F9F-009A-4778-A5A6-74C8F3D04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FA6992-CE40-49C0-B983-F8930D1CC7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551533-96A7-402D-8D10-3B851D51D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6BD875-6954-4AB7-9907-53319EB2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9047FF-940F-4EDB-A19C-A5B87F15F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4834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F667F5C-08FA-4063-B254-542994CA2C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65F215-F477-439B-A620-3C6BA5C70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4FE1E1-C0F8-4EF9-96E9-7280F7F4B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108459-472C-4FEC-8384-537B0C99D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9F9058-1E15-4B9D-9EA8-C2870BC6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4455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CE7F6D-72BA-45DB-A115-D883E6DD7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E0DCB2D-2BFB-4F08-9E3F-DFE689EA3A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A188FFB-4536-4497-A1FD-888EAACFD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5A0795-89B3-4E38-9F41-4F087B22B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364F6B-93E1-4A50-A540-DDDD38176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284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CD08EA-B233-487F-9B8B-F5DDB800B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C774EA-DE80-4891-9B67-9CAABEEA5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DB6C81-ACA6-4DC0-9CD6-78935EB41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BD6CCA-C90A-4C69-9C75-567958F18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18602F-4814-4A34-BB80-90F187D64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92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91C4F4-6609-4574-9884-064ED3385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3F1CC2-A171-4E77-9A68-A29EFFB00A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180542-C326-4B71-9181-F23D80919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4389B6-4438-42A7-818E-D36DFB723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0F6A6B-FF94-405A-A366-012E85AC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7D34DE-A43F-42AD-B648-D99219489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7071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90C80-A933-4F3E-8E25-31E6794FB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E18ACF2-604D-4CA5-8DD8-3500F11DC7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B1A8F9-E9E1-4FA3-8A03-41CC18416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C2B74D-26AA-4A64-8CE0-77006064BA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8F7FA1-82EA-4FB9-8B2B-048AFC18E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391C6B3-6654-458D-B0AB-94FED3C1B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DCA59C2-30D2-41D6-916F-FAD7EA7C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A9088CB-D548-49EC-8626-70A800CDB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435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0970E-742A-4AB4-ACC4-F7A20082A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15970D9-825D-4C2E-88E6-E93B4B8F8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62EBF81-33E1-40D1-9C75-7E42B71BC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3050755-F062-4F16-866D-EF2F95237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0182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F1CFDB6-5B06-4901-BF4B-22E8D820F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5A10876-9DEE-439B-B4A8-8CC09ED1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0DE4F4C-CC5A-4641-B0A5-2D6FA322A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9396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1B331C-3293-463C-A059-C98DA7597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6BA6FF-F73A-455A-9003-D612D9D6C9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4C143D-CEFF-42DE-AD36-317CF6D4A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0C6EB9-F8CE-438F-8957-56CE0710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D424DA-67BC-4032-B391-189A52B6A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DBBC2D-1304-4C27-88EF-AABFAA74F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3930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1FD9C0-435D-4730-963F-1A7F6D1F0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887526A-A621-4CE8-A850-06D41C1A13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DAACE3-0676-4D60-97F6-533B28E4C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7056E3A-4584-4AE7-B7F2-74856FE52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D470DD-3D2C-462E-9A46-9187B9340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31D89BA-8561-461B-94A5-8E2ADD758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261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4DBFE6E-B67A-4BF2-AA9E-7EF47117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E99D9E-D015-46DF-87BB-7BE7047F12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52A74E-5349-43C8-BAB2-749F27F63E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2F926-C04C-4E74-A27F-2EB5A264D7FC}" type="datetimeFigureOut">
              <a:rPr lang="es-CL" smtClean="0"/>
              <a:t>02-11-2020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11F93D-1B60-4F1E-B76B-55A2D34D7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9FAA78-AAB0-45B8-A71B-7F5C3FD4B9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51330-AA1E-4CDE-94D6-25466FB70FE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452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A1CFB97-BD1F-4103-8C47-B4E3A891E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1939" y="1635700"/>
            <a:ext cx="6408121" cy="2031055"/>
          </a:xfrm>
        </p:spPr>
        <p:txBody>
          <a:bodyPr>
            <a:normAutofit fontScale="90000"/>
          </a:bodyPr>
          <a:lstStyle/>
          <a:p>
            <a:endParaRPr lang="es-CL" dirty="0">
              <a:solidFill>
                <a:srgbClr val="FFFFFF"/>
              </a:solidFill>
            </a:endParaRPr>
          </a:p>
          <a:p>
            <a:r>
              <a:rPr lang="es-CL" dirty="0"/>
              <a:t>“TIPOS DE GRÁFICOS”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6A157B-952D-403F-A28B-96E995F68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 fontScale="85000" lnSpcReduction="20000"/>
          </a:bodyPr>
          <a:lstStyle/>
          <a:p>
            <a:endParaRPr lang="es-CL" dirty="0">
              <a:solidFill>
                <a:srgbClr val="FFFFFF"/>
              </a:solidFill>
            </a:endParaRPr>
          </a:p>
          <a:p>
            <a:r>
              <a:rPr lang="es-CL" dirty="0"/>
              <a:t>Profesora: Tamara Burgos</a:t>
            </a:r>
          </a:p>
        </p:txBody>
      </p:sp>
    </p:spTree>
    <p:extLst>
      <p:ext uri="{BB962C8B-B14F-4D97-AF65-F5344CB8AC3E}">
        <p14:creationId xmlns:p14="http://schemas.microsoft.com/office/powerpoint/2010/main" val="2162725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2FAE2-D6CD-413C-B7FB-8820DA84C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GRÁFICO DE BARRA: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52A1BA0-AF35-4263-B30F-F7CD56E1753B}"/>
              </a:ext>
            </a:extLst>
          </p:cNvPr>
          <p:cNvSpPr/>
          <p:nvPr/>
        </p:nvSpPr>
        <p:spPr>
          <a:xfrm>
            <a:off x="2522742" y="2966183"/>
            <a:ext cx="19078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SIMPLE</a:t>
            </a:r>
            <a:r>
              <a:rPr lang="es-E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78DCAF7-6EDC-4539-A531-E3C2CEE7443E}"/>
              </a:ext>
            </a:extLst>
          </p:cNvPr>
          <p:cNvSpPr/>
          <p:nvPr/>
        </p:nvSpPr>
        <p:spPr>
          <a:xfrm>
            <a:off x="7761365" y="3181627"/>
            <a:ext cx="160813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DOBLE</a:t>
            </a:r>
          </a:p>
        </p:txBody>
      </p:sp>
      <p:pic>
        <p:nvPicPr>
          <p:cNvPr id="1026" name="Picture 2" descr="Gráficos de Barras">
            <a:extLst>
              <a:ext uri="{FF2B5EF4-FFF2-40B4-BE49-F238E27FC236}">
                <a16:creationId xmlns:a16="http://schemas.microsoft.com/office/drawing/2014/main" id="{CBD4675C-6474-4E4D-B8F7-3A5F107ECC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76" y="4269203"/>
            <a:ext cx="5059227" cy="222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Qué es un gráfico de barras">
            <a:extLst>
              <a:ext uri="{FF2B5EF4-FFF2-40B4-BE49-F238E27FC236}">
                <a16:creationId xmlns:a16="http://schemas.microsoft.com/office/drawing/2014/main" id="{A254808A-E493-4FB5-9C66-5DF64EFC71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669" y="4118151"/>
            <a:ext cx="3068292" cy="2072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D37B65E7-B24C-4564-98B0-14B29E53786C}"/>
              </a:ext>
            </a:extLst>
          </p:cNvPr>
          <p:cNvSpPr txBox="1"/>
          <p:nvPr/>
        </p:nvSpPr>
        <p:spPr>
          <a:xfrm>
            <a:off x="838200" y="1427301"/>
            <a:ext cx="107044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También conocido como diagrama de columnas es un representación bidimensional de datos e información resumida en una imagen. Existen dos tipos de gráfico de barra el 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Barra simple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dirty="0"/>
              <a:t>Barra doble </a:t>
            </a:r>
          </a:p>
          <a:p>
            <a:r>
              <a:rPr lang="es-CL" dirty="0"/>
              <a:t>Ambos pueden ser graficados de manera vertical y horizontal, dependiendo de como ubiquemos los datos del eje </a:t>
            </a:r>
            <a:r>
              <a:rPr lang="es-CL" dirty="0">
                <a:solidFill>
                  <a:srgbClr val="FF0000"/>
                </a:solidFill>
              </a:rPr>
              <a:t>x</a:t>
            </a:r>
            <a:r>
              <a:rPr lang="es-CL" dirty="0"/>
              <a:t> e </a:t>
            </a:r>
            <a:r>
              <a:rPr lang="es-CL" dirty="0">
                <a:solidFill>
                  <a:srgbClr val="FF0000"/>
                </a:solidFill>
              </a:rPr>
              <a:t>y</a:t>
            </a:r>
            <a:r>
              <a:rPr lang="es-C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84644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9E879A-40FB-4F12-A55F-43F54C45C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Representación de datos  gráfico de barra simple: </a:t>
            </a:r>
          </a:p>
        </p:txBody>
      </p:sp>
      <p:pic>
        <p:nvPicPr>
          <p:cNvPr id="2050" name="Picture 2" descr="GRÁFICOS ESTADÍSTICOS: GRÁFICOS ESTADÍSTICOS: Representa en forma gráfica  datos agrupados y no … | Graficos estadisticos, Gráficos de barras,  Diagramas estadisticos">
            <a:extLst>
              <a:ext uri="{FF2B5EF4-FFF2-40B4-BE49-F238E27FC236}">
                <a16:creationId xmlns:a16="http://schemas.microsoft.com/office/drawing/2014/main" id="{EA0DED4A-9E6A-4B26-B9CA-20A51F232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636" y="2726290"/>
            <a:ext cx="5311913" cy="318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0A7447BA-969F-41B1-AED7-15B252193210}"/>
              </a:ext>
            </a:extLst>
          </p:cNvPr>
          <p:cNvSpPr txBox="1"/>
          <p:nvPr/>
        </p:nvSpPr>
        <p:spPr>
          <a:xfrm>
            <a:off x="1523999" y="1550504"/>
            <a:ext cx="7354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Encuesta realizada a 47 personas sobre el programa preferido que suelen ver, se le entregaron 4 opciones: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F1F61483-4777-4484-B727-14C4B19E4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9163"/>
              </p:ext>
            </p:extLst>
          </p:nvPr>
        </p:nvGraphicFramePr>
        <p:xfrm>
          <a:off x="1311965" y="2726290"/>
          <a:ext cx="3790122" cy="31871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95061">
                  <a:extLst>
                    <a:ext uri="{9D8B030D-6E8A-4147-A177-3AD203B41FA5}">
                      <a16:colId xmlns:a16="http://schemas.microsoft.com/office/drawing/2014/main" val="1245999852"/>
                    </a:ext>
                  </a:extLst>
                </a:gridCol>
                <a:gridCol w="1895061">
                  <a:extLst>
                    <a:ext uri="{9D8B030D-6E8A-4147-A177-3AD203B41FA5}">
                      <a16:colId xmlns:a16="http://schemas.microsoft.com/office/drawing/2014/main" val="4000972569"/>
                    </a:ext>
                  </a:extLst>
                </a:gridCol>
              </a:tblGrid>
              <a:tr h="531191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PROGRAMAS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/>
                        <a:t>N°</a:t>
                      </a:r>
                      <a:r>
                        <a:rPr lang="es-CL" dirty="0"/>
                        <a:t> PERSONAS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459088"/>
                  </a:ext>
                </a:extLst>
              </a:tr>
              <a:tr h="531191">
                <a:tc>
                  <a:txBody>
                    <a:bodyPr/>
                    <a:lstStyle/>
                    <a:p>
                      <a:r>
                        <a:rPr lang="es-CL" dirty="0"/>
                        <a:t>SERIES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3487412"/>
                  </a:ext>
                </a:extLst>
              </a:tr>
              <a:tr h="531191">
                <a:tc>
                  <a:txBody>
                    <a:bodyPr/>
                    <a:lstStyle/>
                    <a:p>
                      <a:r>
                        <a:rPr lang="es-CL" dirty="0"/>
                        <a:t>CARICATURAS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9913227"/>
                  </a:ext>
                </a:extLst>
              </a:tr>
              <a:tr h="531191">
                <a:tc>
                  <a:txBody>
                    <a:bodyPr/>
                    <a:lstStyle/>
                    <a:p>
                      <a:r>
                        <a:rPr lang="es-CL" dirty="0"/>
                        <a:t>MUSICALES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118675"/>
                  </a:ext>
                </a:extLst>
              </a:tr>
              <a:tr h="531191">
                <a:tc>
                  <a:txBody>
                    <a:bodyPr/>
                    <a:lstStyle/>
                    <a:p>
                      <a:r>
                        <a:rPr lang="es-CL" dirty="0"/>
                        <a:t>NOTICIEROS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4624200"/>
                  </a:ext>
                </a:extLst>
              </a:tr>
              <a:tr h="531191"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TOTAL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6722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160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ráficos de Barras Dobles | CK-12 Foundation">
            <a:extLst>
              <a:ext uri="{FF2B5EF4-FFF2-40B4-BE49-F238E27FC236}">
                <a16:creationId xmlns:a16="http://schemas.microsoft.com/office/drawing/2014/main" id="{AD0349EB-A4EA-49EE-85C7-B5F1F34923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6973" y="2003356"/>
            <a:ext cx="5751443" cy="4706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ítulo 1">
            <a:extLst>
              <a:ext uri="{FF2B5EF4-FFF2-40B4-BE49-F238E27FC236}">
                <a16:creationId xmlns:a16="http://schemas.microsoft.com/office/drawing/2014/main" id="{3EEB438B-A934-4F66-9489-DE39511A1B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50217" cy="1325563"/>
          </a:xfrm>
        </p:spPr>
        <p:txBody>
          <a:bodyPr/>
          <a:lstStyle/>
          <a:p>
            <a:r>
              <a:rPr lang="es-CL" dirty="0"/>
              <a:t>Representación de datos  gráfico de barra doble: 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FB4CF0D3-966A-471A-B3EE-F5EB3775D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580296"/>
              </p:ext>
            </p:extLst>
          </p:nvPr>
        </p:nvGraphicFramePr>
        <p:xfrm>
          <a:off x="838199" y="3211074"/>
          <a:ext cx="4210878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0444">
                  <a:extLst>
                    <a:ext uri="{9D8B030D-6E8A-4147-A177-3AD203B41FA5}">
                      <a16:colId xmlns:a16="http://schemas.microsoft.com/office/drawing/2014/main" val="1702505827"/>
                    </a:ext>
                  </a:extLst>
                </a:gridCol>
                <a:gridCol w="1246808">
                  <a:extLst>
                    <a:ext uri="{9D8B030D-6E8A-4147-A177-3AD203B41FA5}">
                      <a16:colId xmlns:a16="http://schemas.microsoft.com/office/drawing/2014/main" val="2617474623"/>
                    </a:ext>
                  </a:extLst>
                </a:gridCol>
                <a:gridCol w="1403626">
                  <a:extLst>
                    <a:ext uri="{9D8B030D-6E8A-4147-A177-3AD203B41FA5}">
                      <a16:colId xmlns:a16="http://schemas.microsoft.com/office/drawing/2014/main" val="27760715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DEPORTE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NIÑAS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NIÑOS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622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BEISBOL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4901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F.AMERICA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33877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FÚTBOL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7922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TÉNIS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148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ATLETISMO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95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BÁSQUETBOL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3246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b="1" u="none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460723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2B1F50E3-77AF-4788-9261-8B8BB6D90B2B}"/>
              </a:ext>
            </a:extLst>
          </p:cNvPr>
          <p:cNvSpPr txBox="1"/>
          <p:nvPr/>
        </p:nvSpPr>
        <p:spPr>
          <a:xfrm>
            <a:off x="848138" y="1738106"/>
            <a:ext cx="50888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Encuesta realizada a 72 estudiantes de un colegio donde se les preguntó su deporte preferido dentro de las opciones dadas. Respondieron niñas y niños y se grafica de la siguiente manera. </a:t>
            </a:r>
          </a:p>
        </p:txBody>
      </p:sp>
    </p:spTree>
    <p:extLst>
      <p:ext uri="{BB962C8B-B14F-4D97-AF65-F5344CB8AC3E}">
        <p14:creationId xmlns:p14="http://schemas.microsoft.com/office/powerpoint/2010/main" val="2365411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007E1C-35E8-4C21-8CDB-76BBA521A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Representación de datos en gráfico circular:</a:t>
            </a:r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88C5722D-1D41-442C-BC6A-71D8D54EA97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94224" y="3114882"/>
            <a:ext cx="4381500" cy="2695575"/>
          </a:xfrm>
          <a:prstGeom prst="rect">
            <a:avLst/>
          </a:prstGeom>
        </p:spPr>
      </p:pic>
      <p:graphicFrame>
        <p:nvGraphicFramePr>
          <p:cNvPr id="9" name="Tabla 9">
            <a:extLst>
              <a:ext uri="{FF2B5EF4-FFF2-40B4-BE49-F238E27FC236}">
                <a16:creationId xmlns:a16="http://schemas.microsoft.com/office/drawing/2014/main" id="{40509AE2-6B2A-4D1F-BC59-1AF7606EFA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931081"/>
              </p:ext>
            </p:extLst>
          </p:nvPr>
        </p:nvGraphicFramePr>
        <p:xfrm>
          <a:off x="1117600" y="3214577"/>
          <a:ext cx="4978400" cy="2595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89200">
                  <a:extLst>
                    <a:ext uri="{9D8B030D-6E8A-4147-A177-3AD203B41FA5}">
                      <a16:colId xmlns:a16="http://schemas.microsoft.com/office/drawing/2014/main" val="140526554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5086308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TIPOS DE PELÍCULAS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/>
                        <a:t>N°</a:t>
                      </a:r>
                      <a:r>
                        <a:rPr lang="es-CL" dirty="0"/>
                        <a:t> PERSONAS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446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CIENCIA FICCIÓN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433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DRAMA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296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ROMANCE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511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ACCIÓN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146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COMEDIA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16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097225"/>
                  </a:ext>
                </a:extLst>
              </a:tr>
            </a:tbl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CF305777-2448-463A-8FFE-AF3544303245}"/>
              </a:ext>
            </a:extLst>
          </p:cNvPr>
          <p:cNvSpPr txBox="1"/>
          <p:nvPr/>
        </p:nvSpPr>
        <p:spPr>
          <a:xfrm>
            <a:off x="1696278" y="1690688"/>
            <a:ext cx="77525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La siguiente encuesta fue realizada a 20 personas que iban por la calle el cual el tema consistía en su tipo de película favorita, donde se les </a:t>
            </a:r>
            <a:r>
              <a:rPr lang="es-CL" dirty="0" err="1"/>
              <a:t>dió</a:t>
            </a:r>
            <a:r>
              <a:rPr lang="es-CL" dirty="0"/>
              <a:t> 5 opciones y los resultados fueron los siguientes: </a:t>
            </a:r>
          </a:p>
        </p:txBody>
      </p:sp>
    </p:spTree>
    <p:extLst>
      <p:ext uri="{BB962C8B-B14F-4D97-AF65-F5344CB8AC3E}">
        <p14:creationId xmlns:p14="http://schemas.microsoft.com/office/powerpoint/2010/main" val="2873043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CA4ED1-4A75-4DDB-BA6C-14E0290B37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870" y="338620"/>
            <a:ext cx="11844130" cy="1325563"/>
          </a:xfrm>
        </p:spPr>
        <p:txBody>
          <a:bodyPr>
            <a:normAutofit/>
          </a:bodyPr>
          <a:lstStyle/>
          <a:p>
            <a:r>
              <a:rPr lang="es-CL" sz="3500" b="1" dirty="0"/>
              <a:t>Desarrolla la siguiente actividad en tu cuaderno de matemática: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EFD610-6D5F-403B-8B9D-65FFA8E56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765" y="1269034"/>
            <a:ext cx="10515600" cy="533262"/>
          </a:xfrm>
        </p:spPr>
        <p:txBody>
          <a:bodyPr/>
          <a:lstStyle/>
          <a:p>
            <a:r>
              <a:rPr lang="es-CL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Grafica cada información entregada según lo que se pide: </a:t>
            </a:r>
          </a:p>
          <a:p>
            <a:endParaRPr lang="es-CL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C93DED7-E499-4C96-ADCE-D66371B59BBD}"/>
              </a:ext>
            </a:extLst>
          </p:cNvPr>
          <p:cNvSpPr txBox="1"/>
          <p:nvPr/>
        </p:nvSpPr>
        <p:spPr>
          <a:xfrm>
            <a:off x="1077844" y="2132932"/>
            <a:ext cx="9621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 22 estudiantes del Colegio San Ignacio se les realizo la siguiente encuesta :</a:t>
            </a:r>
          </a:p>
          <a:p>
            <a:r>
              <a:rPr lang="es-CL" b="1" dirty="0"/>
              <a:t>¿Qué estilo musical es tu preferido?  </a:t>
            </a:r>
            <a:r>
              <a:rPr lang="es-CL" dirty="0"/>
              <a:t>Y se les entregó las opciones que se muestran en la tabla de datos: 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2D481F1D-AA24-4314-9E89-995006A7B3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723365"/>
              </p:ext>
            </p:extLst>
          </p:nvPr>
        </p:nvGraphicFramePr>
        <p:xfrm>
          <a:off x="1077844" y="3429000"/>
          <a:ext cx="3533914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957">
                  <a:extLst>
                    <a:ext uri="{9D8B030D-6E8A-4147-A177-3AD203B41FA5}">
                      <a16:colId xmlns:a16="http://schemas.microsoft.com/office/drawing/2014/main" val="3823515042"/>
                    </a:ext>
                  </a:extLst>
                </a:gridCol>
                <a:gridCol w="1766957">
                  <a:extLst>
                    <a:ext uri="{9D8B030D-6E8A-4147-A177-3AD203B41FA5}">
                      <a16:colId xmlns:a16="http://schemas.microsoft.com/office/drawing/2014/main" val="26123721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Estilo musical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/>
                        <a:t>N°</a:t>
                      </a:r>
                      <a:r>
                        <a:rPr lang="es-CL" dirty="0"/>
                        <a:t> personas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010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Romántico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09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Hip-hop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459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L" dirty="0"/>
                        <a:t>Cumbia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40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Reguetón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904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168970"/>
                  </a:ext>
                </a:extLst>
              </a:tr>
            </a:tbl>
          </a:graphicData>
        </a:graphic>
      </p:graphicFrame>
      <p:grpSp>
        <p:nvGrpSpPr>
          <p:cNvPr id="12" name="Grupo 11">
            <a:extLst>
              <a:ext uri="{FF2B5EF4-FFF2-40B4-BE49-F238E27FC236}">
                <a16:creationId xmlns:a16="http://schemas.microsoft.com/office/drawing/2014/main" id="{199D827F-07B3-4202-BA13-AC037D8F912E}"/>
              </a:ext>
            </a:extLst>
          </p:cNvPr>
          <p:cNvGrpSpPr/>
          <p:nvPr/>
        </p:nvGrpSpPr>
        <p:grpSpPr>
          <a:xfrm>
            <a:off x="6908800" y="3786075"/>
            <a:ext cx="3017078" cy="2563434"/>
            <a:chOff x="5888383" y="3280775"/>
            <a:chExt cx="3017078" cy="2563434"/>
          </a:xfrm>
        </p:grpSpPr>
        <p:cxnSp>
          <p:nvCxnSpPr>
            <p:cNvPr id="7" name="Conector recto de flecha 6">
              <a:extLst>
                <a:ext uri="{FF2B5EF4-FFF2-40B4-BE49-F238E27FC236}">
                  <a16:creationId xmlns:a16="http://schemas.microsoft.com/office/drawing/2014/main" id="{A6E7E496-C4C6-429B-89A8-76011457E3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88383" y="3280775"/>
              <a:ext cx="0" cy="25634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de flecha 9">
              <a:extLst>
                <a:ext uri="{FF2B5EF4-FFF2-40B4-BE49-F238E27FC236}">
                  <a16:creationId xmlns:a16="http://schemas.microsoft.com/office/drawing/2014/main" id="{3F2F44F4-3B1D-4D57-BB7A-A0ACF614C733}"/>
                </a:ext>
              </a:extLst>
            </p:cNvPr>
            <p:cNvCxnSpPr>
              <a:cxnSpLocks/>
            </p:cNvCxnSpPr>
            <p:nvPr/>
          </p:nvCxnSpPr>
          <p:spPr>
            <a:xfrm>
              <a:off x="5888383" y="5830957"/>
              <a:ext cx="301707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517220F-EFA5-4343-A474-062E04D5450C}"/>
              </a:ext>
            </a:extLst>
          </p:cNvPr>
          <p:cNvSpPr/>
          <p:nvPr/>
        </p:nvSpPr>
        <p:spPr>
          <a:xfrm>
            <a:off x="6509798" y="2830045"/>
            <a:ext cx="3815083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Gráfico de barra simple</a:t>
            </a:r>
          </a:p>
        </p:txBody>
      </p:sp>
    </p:spTree>
    <p:extLst>
      <p:ext uri="{BB962C8B-B14F-4D97-AF65-F5344CB8AC3E}">
        <p14:creationId xmlns:p14="http://schemas.microsoft.com/office/powerpoint/2010/main" val="712191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7B7547-2041-4152-994C-EF7D5E1CF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8947"/>
            <a:ext cx="10515600" cy="1407905"/>
          </a:xfrm>
        </p:spPr>
        <p:txBody>
          <a:bodyPr/>
          <a:lstStyle/>
          <a:p>
            <a:r>
              <a:rPr lang="es-CL" dirty="0"/>
              <a:t>¿Qué color prefieres? Es la pregunta a una encuesta que se realizó a 50 personas hombres y mujeres, los resultados fueron los siguientes según las opciones entregadas:</a:t>
            </a:r>
          </a:p>
        </p:txBody>
      </p:sp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278F674F-AC24-4EA5-9AD5-50F0F2EC7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327475"/>
              </p:ext>
            </p:extLst>
          </p:nvPr>
        </p:nvGraphicFramePr>
        <p:xfrm>
          <a:off x="1263374" y="2879770"/>
          <a:ext cx="38387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9571">
                  <a:extLst>
                    <a:ext uri="{9D8B030D-6E8A-4147-A177-3AD203B41FA5}">
                      <a16:colId xmlns:a16="http://schemas.microsoft.com/office/drawing/2014/main" val="883115714"/>
                    </a:ext>
                  </a:extLst>
                </a:gridCol>
                <a:gridCol w="1279571">
                  <a:extLst>
                    <a:ext uri="{9D8B030D-6E8A-4147-A177-3AD203B41FA5}">
                      <a16:colId xmlns:a16="http://schemas.microsoft.com/office/drawing/2014/main" val="438153529"/>
                    </a:ext>
                  </a:extLst>
                </a:gridCol>
                <a:gridCol w="1279571">
                  <a:extLst>
                    <a:ext uri="{9D8B030D-6E8A-4147-A177-3AD203B41FA5}">
                      <a16:colId xmlns:a16="http://schemas.microsoft.com/office/drawing/2014/main" val="14713285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COLOR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HOMBRE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MUJER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319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AMARILLO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954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ROJO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8173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AZUL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400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VERDE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8917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756270"/>
                  </a:ext>
                </a:extLst>
              </a:tr>
            </a:tbl>
          </a:graphicData>
        </a:graphic>
      </p:graphicFrame>
      <p:grpSp>
        <p:nvGrpSpPr>
          <p:cNvPr id="10" name="Grupo 9">
            <a:extLst>
              <a:ext uri="{FF2B5EF4-FFF2-40B4-BE49-F238E27FC236}">
                <a16:creationId xmlns:a16="http://schemas.microsoft.com/office/drawing/2014/main" id="{8B786603-7928-4AD5-8482-B47A3BE54183}"/>
              </a:ext>
            </a:extLst>
          </p:cNvPr>
          <p:cNvGrpSpPr/>
          <p:nvPr/>
        </p:nvGrpSpPr>
        <p:grpSpPr>
          <a:xfrm>
            <a:off x="6692347" y="2872271"/>
            <a:ext cx="3922644" cy="3246782"/>
            <a:chOff x="6347791" y="2478157"/>
            <a:chExt cx="3922644" cy="3246782"/>
          </a:xfrm>
        </p:grpSpPr>
        <p:cxnSp>
          <p:nvCxnSpPr>
            <p:cNvPr id="6" name="Conector recto de flecha 5">
              <a:extLst>
                <a:ext uri="{FF2B5EF4-FFF2-40B4-BE49-F238E27FC236}">
                  <a16:creationId xmlns:a16="http://schemas.microsoft.com/office/drawing/2014/main" id="{80F2F4B3-C880-4188-A004-5B40C273B3D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47791" y="2478157"/>
              <a:ext cx="0" cy="324678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de flecha 8">
              <a:extLst>
                <a:ext uri="{FF2B5EF4-FFF2-40B4-BE49-F238E27FC236}">
                  <a16:creationId xmlns:a16="http://schemas.microsoft.com/office/drawing/2014/main" id="{96C4C9D3-E5B9-4CF4-9764-D102847465A4}"/>
                </a:ext>
              </a:extLst>
            </p:cNvPr>
            <p:cNvCxnSpPr/>
            <p:nvPr/>
          </p:nvCxnSpPr>
          <p:spPr>
            <a:xfrm>
              <a:off x="6347791" y="5724939"/>
              <a:ext cx="392264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ángulo 10">
            <a:extLst>
              <a:ext uri="{FF2B5EF4-FFF2-40B4-BE49-F238E27FC236}">
                <a16:creationId xmlns:a16="http://schemas.microsoft.com/office/drawing/2014/main" id="{C9284866-44F6-4944-B9CE-7BA9871B3F34}"/>
              </a:ext>
            </a:extLst>
          </p:cNvPr>
          <p:cNvSpPr/>
          <p:nvPr/>
        </p:nvSpPr>
        <p:spPr>
          <a:xfrm>
            <a:off x="6457779" y="2146852"/>
            <a:ext cx="4391779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0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GRÁFICO DE BARRA DOBLE</a:t>
            </a:r>
          </a:p>
        </p:txBody>
      </p:sp>
    </p:spTree>
    <p:extLst>
      <p:ext uri="{BB962C8B-B14F-4D97-AF65-F5344CB8AC3E}">
        <p14:creationId xmlns:p14="http://schemas.microsoft.com/office/powerpoint/2010/main" val="1116641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7F431A-D765-45C0-AAFB-FC175753A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9190"/>
            <a:ext cx="10515600" cy="1368149"/>
          </a:xfrm>
        </p:spPr>
        <p:txBody>
          <a:bodyPr/>
          <a:lstStyle/>
          <a:p>
            <a:r>
              <a:rPr lang="es-CL" dirty="0"/>
              <a:t>Con la misma encuesta realizada anteriormente, represéntala en un gráfico circular: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973EF614-0113-4E69-A268-68D5B51EC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910627"/>
              </p:ext>
            </p:extLst>
          </p:nvPr>
        </p:nvGraphicFramePr>
        <p:xfrm>
          <a:off x="1077844" y="3429000"/>
          <a:ext cx="3533914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957">
                  <a:extLst>
                    <a:ext uri="{9D8B030D-6E8A-4147-A177-3AD203B41FA5}">
                      <a16:colId xmlns:a16="http://schemas.microsoft.com/office/drawing/2014/main" val="3823515042"/>
                    </a:ext>
                  </a:extLst>
                </a:gridCol>
                <a:gridCol w="1766957">
                  <a:extLst>
                    <a:ext uri="{9D8B030D-6E8A-4147-A177-3AD203B41FA5}">
                      <a16:colId xmlns:a16="http://schemas.microsoft.com/office/drawing/2014/main" val="26123721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Estilo musical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err="1"/>
                        <a:t>N°</a:t>
                      </a:r>
                      <a:r>
                        <a:rPr lang="es-CL" dirty="0"/>
                        <a:t> personas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0109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Romántico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096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Hip-hop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459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L" dirty="0"/>
                        <a:t>Cumbia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40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/>
                        <a:t>Reguetón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904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/>
                        <a:t>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168970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75065FBF-EA12-46CF-8AB6-29872647D094}"/>
              </a:ext>
            </a:extLst>
          </p:cNvPr>
          <p:cNvSpPr txBox="1"/>
          <p:nvPr/>
        </p:nvSpPr>
        <p:spPr>
          <a:xfrm>
            <a:off x="1285461" y="1824839"/>
            <a:ext cx="9621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 22 estudiantes del Colegio San Ignacio se les realizó la siguiente encuesta :</a:t>
            </a:r>
          </a:p>
          <a:p>
            <a:r>
              <a:rPr lang="es-CL" b="1" dirty="0"/>
              <a:t>¿Qué estilo musical es tu preferido?  </a:t>
            </a:r>
            <a:r>
              <a:rPr lang="es-CL" dirty="0"/>
              <a:t>Y se les entregó las opciones que se muestran en la tabla de datos: 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5382438A-E378-4234-90C9-5CA6BB69C4F2}"/>
              </a:ext>
            </a:extLst>
          </p:cNvPr>
          <p:cNvSpPr/>
          <p:nvPr/>
        </p:nvSpPr>
        <p:spPr>
          <a:xfrm>
            <a:off x="6255026" y="2748169"/>
            <a:ext cx="3061252" cy="30347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7138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666A3-88F4-4FC6-8B72-F3A6099E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 trabajo ! </a:t>
            </a:r>
            <a:r>
              <a:rPr lang="es-CL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 </a:t>
            </a:r>
            <a:endParaRPr lang="es-CL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8D3DBD-ABC0-49E5-A92D-82665169E3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CL" dirty="0"/>
              <a:t>Envía las fotos de la actividad realizada a la profesora, recuerda enviar una imagen de calidad.</a:t>
            </a:r>
          </a:p>
          <a:p>
            <a:pPr algn="ctr"/>
            <a:endParaRPr lang="es-CL" dirty="0"/>
          </a:p>
          <a:p>
            <a:pPr algn="ctr"/>
            <a:r>
              <a:rPr lang="es-CL" dirty="0"/>
              <a:t>QUE TENGAS UN EXCELENTE DÍA. </a:t>
            </a:r>
          </a:p>
        </p:txBody>
      </p:sp>
    </p:spTree>
    <p:extLst>
      <p:ext uri="{BB962C8B-B14F-4D97-AF65-F5344CB8AC3E}">
        <p14:creationId xmlns:p14="http://schemas.microsoft.com/office/powerpoint/2010/main" val="23535639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465</Words>
  <Application>Microsoft Office PowerPoint</Application>
  <PresentationFormat>Panorámica</PresentationFormat>
  <Paragraphs>123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 “TIPOS DE GRÁFICOS”</vt:lpstr>
      <vt:lpstr>GRÁFICO DE BARRA: </vt:lpstr>
      <vt:lpstr>Representación de datos  gráfico de barra simple: </vt:lpstr>
      <vt:lpstr>Representación de datos  gráfico de barra doble: </vt:lpstr>
      <vt:lpstr>Representación de datos en gráfico circular:</vt:lpstr>
      <vt:lpstr>Desarrolla la siguiente actividad en tu cuaderno de matemática: </vt:lpstr>
      <vt:lpstr>Presentación de PowerPoint</vt:lpstr>
      <vt:lpstr>Presentación de PowerPoint</vt:lpstr>
      <vt:lpstr>Buen trabajo !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“TIPOS DE GRÁFICOS”</dc:title>
  <dc:creator>Maria Ines Vega Yefi</dc:creator>
  <cp:lastModifiedBy>DIRECTORA</cp:lastModifiedBy>
  <cp:revision>8</cp:revision>
  <dcterms:created xsi:type="dcterms:W3CDTF">2020-10-27T15:14:01Z</dcterms:created>
  <dcterms:modified xsi:type="dcterms:W3CDTF">2020-11-02T15:16:12Z</dcterms:modified>
</cp:coreProperties>
</file>