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72" r:id="rId3"/>
    <p:sldId id="273" r:id="rId4"/>
    <p:sldId id="274" r:id="rId5"/>
    <p:sldId id="266" r:id="rId6"/>
    <p:sldId id="260" r:id="rId7"/>
    <p:sldId id="265" r:id="rId8"/>
    <p:sldId id="259" r:id="rId9"/>
    <p:sldId id="267" r:id="rId10"/>
    <p:sldId id="268" r:id="rId11"/>
    <p:sldId id="269" r:id="rId12"/>
    <p:sldId id="263" r:id="rId13"/>
    <p:sldId id="271" r:id="rId14"/>
    <p:sldId id="275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3"/>
            <a:ext cx="9142027" cy="1555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790733"/>
            <a:ext cx="9146382" cy="606726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93915" y="778645"/>
            <a:ext cx="8542904" cy="5552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150" y="1530509"/>
            <a:ext cx="6457950" cy="1290637"/>
          </a:xfrm>
        </p:spPr>
        <p:txBody>
          <a:bodyPr anchor="ctr">
            <a:normAutofit/>
          </a:bodyPr>
          <a:lstStyle>
            <a:lvl1pPr algn="r">
              <a:defRPr sz="5300" baseline="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419" dirty="0" smtClean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0" y="3002121"/>
            <a:ext cx="4762500" cy="1084262"/>
          </a:xfrm>
        </p:spPr>
        <p:txBody>
          <a:bodyPr anchor="ctr">
            <a:normAutofit/>
          </a:bodyPr>
          <a:lstStyle>
            <a:lvl1pPr marL="0" indent="0" algn="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 smtClean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6442845"/>
            <a:ext cx="9146381" cy="41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6340197"/>
            <a:ext cx="7543800" cy="416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" y="5283201"/>
            <a:ext cx="1021556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46" y="5989636"/>
            <a:ext cx="1764506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56" y="273208"/>
            <a:ext cx="59150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" y="0"/>
            <a:ext cx="9144000" cy="1646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" y="5068603"/>
            <a:ext cx="1746152" cy="134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1"/>
            <a:ext cx="7565231" cy="12763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 rot="17700000">
            <a:off x="4896710" y="3322508"/>
            <a:ext cx="5500242" cy="5345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7747" y="1"/>
            <a:ext cx="1873250" cy="572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6851650" y="946934"/>
            <a:ext cx="2292350" cy="5912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  <p:sp>
        <p:nvSpPr>
          <p:cNvPr id="19" name="Vertical Text Placeholder 18"/>
          <p:cNvSpPr>
            <a:spLocks noGrp="1"/>
          </p:cNvSpPr>
          <p:nvPr>
            <p:ph type="body" orient="vert" sz="quarter" idx="18"/>
          </p:nvPr>
        </p:nvSpPr>
        <p:spPr>
          <a:xfrm>
            <a:off x="250032" y="1514476"/>
            <a:ext cx="5943600" cy="34385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ata 15"/>
          <p:cNvSpPr/>
          <p:nvPr/>
        </p:nvSpPr>
        <p:spPr>
          <a:xfrm rot="1440000">
            <a:off x="7170562" y="-561092"/>
            <a:ext cx="792971" cy="79848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595 h 10595"/>
              <a:gd name="connsiteX1" fmla="*/ 2647 w 10000"/>
              <a:gd name="connsiteY1" fmla="*/ 0 h 10595"/>
              <a:gd name="connsiteX2" fmla="*/ 10000 w 10000"/>
              <a:gd name="connsiteY2" fmla="*/ 595 h 10595"/>
              <a:gd name="connsiteX3" fmla="*/ 8000 w 10000"/>
              <a:gd name="connsiteY3" fmla="*/ 10595 h 10595"/>
              <a:gd name="connsiteX4" fmla="*/ 0 w 10000"/>
              <a:gd name="connsiteY4" fmla="*/ 10595 h 10595"/>
              <a:gd name="connsiteX0" fmla="*/ 0 w 10924"/>
              <a:gd name="connsiteY0" fmla="*/ 10778 h 10778"/>
              <a:gd name="connsiteX1" fmla="*/ 2647 w 10924"/>
              <a:gd name="connsiteY1" fmla="*/ 183 h 10778"/>
              <a:gd name="connsiteX2" fmla="*/ 10924 w 10924"/>
              <a:gd name="connsiteY2" fmla="*/ 0 h 10778"/>
              <a:gd name="connsiteX3" fmla="*/ 8000 w 10924"/>
              <a:gd name="connsiteY3" fmla="*/ 10778 h 10778"/>
              <a:gd name="connsiteX4" fmla="*/ 0 w 10924"/>
              <a:gd name="connsiteY4" fmla="*/ 10778 h 10778"/>
              <a:gd name="connsiteX0" fmla="*/ 0 w 8000"/>
              <a:gd name="connsiteY0" fmla="*/ 10997 h 10997"/>
              <a:gd name="connsiteX1" fmla="*/ 2647 w 8000"/>
              <a:gd name="connsiteY1" fmla="*/ 402 h 10997"/>
              <a:gd name="connsiteX2" fmla="*/ 6870 w 8000"/>
              <a:gd name="connsiteY2" fmla="*/ 0 h 10997"/>
              <a:gd name="connsiteX3" fmla="*/ 8000 w 8000"/>
              <a:gd name="connsiteY3" fmla="*/ 10997 h 10997"/>
              <a:gd name="connsiteX4" fmla="*/ 0 w 8000"/>
              <a:gd name="connsiteY4" fmla="*/ 10997 h 10997"/>
              <a:gd name="connsiteX0" fmla="*/ 0 w 10000"/>
              <a:gd name="connsiteY0" fmla="*/ 10000 h 10000"/>
              <a:gd name="connsiteX1" fmla="*/ 3309 w 10000"/>
              <a:gd name="connsiteY1" fmla="*/ 366 h 10000"/>
              <a:gd name="connsiteX2" fmla="*/ 8588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8588"/>
              <a:gd name="connsiteY0" fmla="*/ 10000 h 10000"/>
              <a:gd name="connsiteX1" fmla="*/ 3309 w 8588"/>
              <a:gd name="connsiteY1" fmla="*/ 366 h 10000"/>
              <a:gd name="connsiteX2" fmla="*/ 8588 w 8588"/>
              <a:gd name="connsiteY2" fmla="*/ 0 h 10000"/>
              <a:gd name="connsiteX3" fmla="*/ 8581 w 8588"/>
              <a:gd name="connsiteY3" fmla="*/ 9307 h 10000"/>
              <a:gd name="connsiteX4" fmla="*/ 0 w 8588"/>
              <a:gd name="connsiteY4" fmla="*/ 10000 h 10000"/>
              <a:gd name="connsiteX0" fmla="*/ 0 w 9262"/>
              <a:gd name="connsiteY0" fmla="*/ 9952 h 9952"/>
              <a:gd name="connsiteX1" fmla="*/ 3115 w 9262"/>
              <a:gd name="connsiteY1" fmla="*/ 366 h 9952"/>
              <a:gd name="connsiteX2" fmla="*/ 9262 w 9262"/>
              <a:gd name="connsiteY2" fmla="*/ 0 h 9952"/>
              <a:gd name="connsiteX3" fmla="*/ 9254 w 9262"/>
              <a:gd name="connsiteY3" fmla="*/ 9307 h 9952"/>
              <a:gd name="connsiteX4" fmla="*/ 0 w 9262"/>
              <a:gd name="connsiteY4" fmla="*/ 9952 h 9952"/>
              <a:gd name="connsiteX0" fmla="*/ 0 w 9071"/>
              <a:gd name="connsiteY0" fmla="*/ 9943 h 9943"/>
              <a:gd name="connsiteX1" fmla="*/ 2434 w 9071"/>
              <a:gd name="connsiteY1" fmla="*/ 368 h 9943"/>
              <a:gd name="connsiteX2" fmla="*/ 9071 w 9071"/>
              <a:gd name="connsiteY2" fmla="*/ 0 h 9943"/>
              <a:gd name="connsiteX3" fmla="*/ 9062 w 9071"/>
              <a:gd name="connsiteY3" fmla="*/ 9352 h 9943"/>
              <a:gd name="connsiteX4" fmla="*/ 0 w 9071"/>
              <a:gd name="connsiteY4" fmla="*/ 9943 h 9943"/>
              <a:gd name="connsiteX0" fmla="*/ 0 w 10325"/>
              <a:gd name="connsiteY0" fmla="*/ 9909 h 9909"/>
              <a:gd name="connsiteX1" fmla="*/ 3008 w 10325"/>
              <a:gd name="connsiteY1" fmla="*/ 370 h 9909"/>
              <a:gd name="connsiteX2" fmla="*/ 10325 w 10325"/>
              <a:gd name="connsiteY2" fmla="*/ 0 h 9909"/>
              <a:gd name="connsiteX3" fmla="*/ 10315 w 10325"/>
              <a:gd name="connsiteY3" fmla="*/ 9406 h 9909"/>
              <a:gd name="connsiteX4" fmla="*/ 0 w 10325"/>
              <a:gd name="connsiteY4" fmla="*/ 9909 h 9909"/>
              <a:gd name="connsiteX0" fmla="*/ 0 w 10000"/>
              <a:gd name="connsiteY0" fmla="*/ 10000 h 10000"/>
              <a:gd name="connsiteX1" fmla="*/ 2913 w 10000"/>
              <a:gd name="connsiteY1" fmla="*/ 373 h 10000"/>
              <a:gd name="connsiteX2" fmla="*/ 10000 w 10000"/>
              <a:gd name="connsiteY2" fmla="*/ 0 h 10000"/>
              <a:gd name="connsiteX3" fmla="*/ 8037 w 10000"/>
              <a:gd name="connsiteY3" fmla="*/ 9517 h 10000"/>
              <a:gd name="connsiteX4" fmla="*/ 0 w 10000"/>
              <a:gd name="connsiteY4" fmla="*/ 10000 h 10000"/>
              <a:gd name="connsiteX0" fmla="*/ 0 w 10142"/>
              <a:gd name="connsiteY0" fmla="*/ 10008 h 10008"/>
              <a:gd name="connsiteX1" fmla="*/ 2913 w 10142"/>
              <a:gd name="connsiteY1" fmla="*/ 381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142"/>
              <a:gd name="connsiteY0" fmla="*/ 10008 h 10008"/>
              <a:gd name="connsiteX1" fmla="*/ 3055 w 10142"/>
              <a:gd name="connsiteY1" fmla="*/ 373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16 w 10221"/>
              <a:gd name="connsiteY3" fmla="*/ 952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70 w 10221"/>
              <a:gd name="connsiteY1" fmla="*/ 394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" h="10035">
                <a:moveTo>
                  <a:pt x="0" y="10035"/>
                </a:moveTo>
                <a:lnTo>
                  <a:pt x="3170" y="394"/>
                </a:lnTo>
                <a:lnTo>
                  <a:pt x="10221" y="0"/>
                </a:lnTo>
                <a:cubicBezTo>
                  <a:pt x="10219" y="3164"/>
                  <a:pt x="8148" y="6402"/>
                  <a:pt x="8145" y="9565"/>
                </a:cubicBezTo>
                <a:lnTo>
                  <a:pt x="0" y="10035"/>
                </a:lnTo>
                <a:close/>
              </a:path>
            </a:pathLst>
          </a:custGeom>
          <a:solidFill>
            <a:srgbClr val="E2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50" y="3029"/>
            <a:ext cx="3779044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 rot="17760000">
            <a:off x="4307054" y="3063144"/>
            <a:ext cx="6618216" cy="500243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933450"/>
            <a:ext cx="2343150" cy="592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65" y="76704"/>
            <a:ext cx="1171575" cy="2790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2" y="5175250"/>
            <a:ext cx="1007269" cy="11811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17760000">
            <a:off x="3575757" y="2841702"/>
            <a:ext cx="6538247" cy="77385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50" y="1440"/>
            <a:ext cx="2328863" cy="658177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sz="quarter" idx="15"/>
          </p:nvPr>
        </p:nvSpPr>
        <p:spPr>
          <a:xfrm>
            <a:off x="261938" y="571500"/>
            <a:ext cx="5317331" cy="4286250"/>
          </a:xfrm>
        </p:spPr>
        <p:txBody>
          <a:bodyPr vert="eaVert"/>
          <a:lstStyle>
            <a:lvl1pPr marL="0" indent="0">
              <a:buFontTx/>
              <a:buNone/>
              <a:defRPr sz="3200"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 sz="2800"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02660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7747" y="1"/>
            <a:ext cx="1873250" cy="5723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6851650" y="946934"/>
            <a:ext cx="2292350" cy="5912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1058"/>
            <a:ext cx="6887066" cy="1325563"/>
          </a:xfrm>
        </p:spPr>
        <p:txBody>
          <a:bodyPr>
            <a:normAutofit/>
          </a:bodyPr>
          <a:lstStyle>
            <a:lvl1pPr algn="l">
              <a:defRPr sz="61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6335"/>
            <a:ext cx="6887066" cy="4307749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77" y="4597650"/>
            <a:ext cx="1357313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27" y="5925371"/>
            <a:ext cx="24003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7" y="1693818"/>
            <a:ext cx="6696000" cy="240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037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28651" y="504968"/>
            <a:ext cx="7886700" cy="60196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972" y="1047514"/>
            <a:ext cx="4366432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72349" y="2426033"/>
            <a:ext cx="4428000" cy="0"/>
          </a:xfrm>
          <a:prstGeom prst="line">
            <a:avLst/>
          </a:prstGeom>
          <a:ln w="41275">
            <a:solidFill>
              <a:srgbClr val="E14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00630" y="2535239"/>
            <a:ext cx="4365900" cy="16596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/>
          <a:stretch/>
        </p:blipFill>
        <p:spPr>
          <a:xfrm>
            <a:off x="-6350" y="5335282"/>
            <a:ext cx="9148248" cy="1520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" y="5309772"/>
            <a:ext cx="5922169" cy="111442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97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 de contenido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93"/>
            <a:ext cx="9144000" cy="69510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1572" y="346076"/>
            <a:ext cx="8219364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260596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  <p:pic>
        <p:nvPicPr>
          <p:cNvPr id="23" name="Picture 2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442" y="2396547"/>
            <a:ext cx="3663950" cy="3528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1792" y="2387022"/>
            <a:ext cx="3663950" cy="352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0" y="1827092"/>
            <a:ext cx="4027262" cy="819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52" y="1846142"/>
            <a:ext cx="3869922" cy="762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993411" y="1936174"/>
            <a:ext cx="313629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78" y="1685925"/>
            <a:ext cx="742950" cy="876300"/>
          </a:xfrm>
          <a:prstGeom prst="rect">
            <a:avLst/>
          </a:prstGeom>
        </p:spPr>
      </p:pic>
      <p:sp>
        <p:nvSpPr>
          <p:cNvPr id="3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012805" y="1958948"/>
            <a:ext cx="313629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93411" y="2646242"/>
            <a:ext cx="313629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6"/>
          </p:nvPr>
        </p:nvSpPr>
        <p:spPr>
          <a:xfrm>
            <a:off x="5012804" y="2652564"/>
            <a:ext cx="313629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1431" y="365126"/>
            <a:ext cx="8632475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700"/>
            <a:ext cx="7886700" cy="1260000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  <p:grpSp>
        <p:nvGrpSpPr>
          <p:cNvPr id="18" name="Group 17"/>
          <p:cNvGrpSpPr/>
          <p:nvPr/>
        </p:nvGrpSpPr>
        <p:grpSpPr>
          <a:xfrm>
            <a:off x="4549982" y="1917594"/>
            <a:ext cx="4393406" cy="4415739"/>
            <a:chOff x="6096000" y="1940611"/>
            <a:chExt cx="5857875" cy="441573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6" y="2460625"/>
              <a:ext cx="5514975" cy="3895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40611"/>
              <a:ext cx="5857875" cy="847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44383" y="1917594"/>
            <a:ext cx="4393406" cy="4415739"/>
            <a:chOff x="409574" y="1940611"/>
            <a:chExt cx="5857875" cy="441573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2460625"/>
              <a:ext cx="5514975" cy="3895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4" y="1940611"/>
              <a:ext cx="5857875" cy="8477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95" y="1611313"/>
            <a:ext cx="385763" cy="235267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09613" y="2091455"/>
            <a:ext cx="3315891" cy="4640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036344" y="2097340"/>
            <a:ext cx="3315891" cy="49063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709613" y="2765426"/>
            <a:ext cx="3315891" cy="3071813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5036344" y="2765318"/>
            <a:ext cx="3315891" cy="3071920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80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318126"/>
            <a:ext cx="9144000" cy="1539875"/>
            <a:chOff x="0" y="5318125"/>
            <a:chExt cx="12192000" cy="1539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41382"/>
              <a:ext cx="12192000" cy="1516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18125"/>
              <a:ext cx="7915275" cy="10382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310" y="297667"/>
            <a:ext cx="6980196" cy="1325563"/>
          </a:xfrm>
        </p:spPr>
        <p:txBody>
          <a:bodyPr>
            <a:normAutofit/>
          </a:bodyPr>
          <a:lstStyle>
            <a:lvl1pPr algn="l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8" y="548368"/>
            <a:ext cx="1214438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082278" cy="6858000"/>
            <a:chOff x="0" y="0"/>
            <a:chExt cx="1443037" cy="685800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442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2" y="0"/>
              <a:ext cx="885825" cy="685800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4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3414713" cy="348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5435937"/>
            <a:ext cx="1214438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1"/>
            <a:ext cx="3414713" cy="26955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1"/>
            <a:ext cx="9159479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48" y="1416203"/>
            <a:ext cx="2746638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196" y="1416203"/>
            <a:ext cx="5105700" cy="4657909"/>
          </a:xfrm>
        </p:spPr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548" y="3573957"/>
            <a:ext cx="2746638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45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1"/>
            <a:ext cx="3414713" cy="26955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1"/>
            <a:ext cx="9159479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780235" y="1333113"/>
            <a:ext cx="5106590" cy="4658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es-419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3414713" cy="3486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5435937"/>
            <a:ext cx="1214438" cy="105727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06548" y="1416203"/>
            <a:ext cx="2746638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548" y="3573957"/>
            <a:ext cx="2746638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44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6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8CE2D5A-394C-48F8-BECF-6EDB09C01124}" type="datetimeFigureOut">
              <a:rPr lang="es-ES" smtClean="0"/>
              <a:t>27/09/2020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F815CEF-BD7F-41EB-A103-31D0AE87274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672" y="1484784"/>
            <a:ext cx="7200800" cy="2088232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Amarillo" panose="00000500000000020004" pitchFamily="2" charset="0"/>
              </a:rPr>
              <a:t>Textos no literarios. </a:t>
            </a:r>
            <a:endParaRPr lang="es-ES" dirty="0">
              <a:solidFill>
                <a:schemeClr val="tx2"/>
              </a:solidFill>
              <a:latin typeface="Amarillo" panose="00000500000000020004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6 básico – Septiembre 2020</a:t>
            </a:r>
            <a:endParaRPr lang="es-ES" dirty="0"/>
          </a:p>
        </p:txBody>
      </p:sp>
      <p:pic>
        <p:nvPicPr>
          <p:cNvPr id="3075" name="Picture 3" descr="C:\Users\hp\Desktop\MyEmoji_20200719_215201_21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/>
          <a:stretch/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424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15077" r="2329" b="16753"/>
          <a:stretch/>
        </p:blipFill>
        <p:spPr bwMode="auto">
          <a:xfrm>
            <a:off x="581891" y="2060848"/>
            <a:ext cx="8084127" cy="340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548680"/>
            <a:ext cx="8352928" cy="1143000"/>
          </a:xfrm>
        </p:spPr>
        <p:txBody>
          <a:bodyPr/>
          <a:lstStyle/>
          <a:p>
            <a:pPr algn="l"/>
            <a:r>
              <a:rPr lang="es-ES" dirty="0" smtClean="0"/>
              <a:t>¿Qué aprendimos?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924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Actividad 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862349"/>
            <a:ext cx="8280920" cy="5983480"/>
          </a:xfrm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es-CL" b="1" u="sng" dirty="0"/>
              <a:t>Actividad 1 </a:t>
            </a:r>
            <a:endParaRPr lang="es-CL" dirty="0"/>
          </a:p>
          <a:p>
            <a:pPr lvl="0" algn="just"/>
            <a:r>
              <a:rPr lang="es-ES" dirty="0"/>
              <a:t>Los estudiantes deben observar un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point</a:t>
            </a:r>
            <a:r>
              <a:rPr lang="es-ES" dirty="0"/>
              <a:t> complementario, donde se señalan las principales características de los textos instructivos.</a:t>
            </a:r>
            <a:endParaRPr lang="es-CL" dirty="0"/>
          </a:p>
          <a:p>
            <a:pPr lvl="0" algn="just"/>
            <a:r>
              <a:rPr lang="es-ES" dirty="0" smtClean="0"/>
              <a:t>Elegirás tres </a:t>
            </a:r>
            <a:r>
              <a:rPr lang="es-ES" dirty="0"/>
              <a:t>diapositivas que consideres más relevantes para copiar en el cuaderno</a:t>
            </a:r>
            <a:r>
              <a:rPr lang="es-ES" dirty="0" smtClean="0"/>
              <a:t>.</a:t>
            </a:r>
            <a:endParaRPr lang="es-CL" dirty="0"/>
          </a:p>
          <a:p>
            <a:pPr lvl="0" algn="just"/>
            <a:r>
              <a:rPr lang="es-ES" dirty="0"/>
              <a:t>Luego en </a:t>
            </a:r>
            <a:r>
              <a:rPr lang="es-ES" b="1" u="sng" dirty="0">
                <a:solidFill>
                  <a:srgbClr val="FF0000"/>
                </a:solidFill>
              </a:rPr>
              <a:t>el cuaderno </a:t>
            </a:r>
            <a:r>
              <a:rPr lang="es-ES" dirty="0" smtClean="0"/>
              <a:t>elabora </a:t>
            </a:r>
            <a:r>
              <a:rPr lang="es-ES" dirty="0"/>
              <a:t>un mini </a:t>
            </a:r>
            <a:r>
              <a:rPr lang="es-ES" dirty="0" smtClean="0"/>
              <a:t>álbum </a:t>
            </a:r>
            <a:r>
              <a:rPr lang="es-ES" dirty="0"/>
              <a:t>de textos instructivos, debes considerar</a:t>
            </a:r>
            <a:r>
              <a:rPr lang="es-ES" dirty="0" smtClean="0"/>
              <a:t>:</a:t>
            </a:r>
            <a:endParaRPr lang="es-CL" dirty="0"/>
          </a:p>
          <a:p>
            <a:pPr lvl="0" algn="just"/>
            <a:r>
              <a:rPr lang="es-ES" dirty="0"/>
              <a:t>Portada.</a:t>
            </a:r>
            <a:endParaRPr lang="es-CL" dirty="0"/>
          </a:p>
          <a:p>
            <a:pPr lvl="0" algn="just"/>
            <a:r>
              <a:rPr lang="es-ES" dirty="0"/>
              <a:t>Elegir tres  textos instructivos.</a:t>
            </a:r>
            <a:endParaRPr lang="es-CL" dirty="0"/>
          </a:p>
          <a:p>
            <a:pPr lvl="0" algn="just"/>
            <a:r>
              <a:rPr lang="es-ES" dirty="0" smtClean="0"/>
              <a:t>Respetar </a:t>
            </a:r>
            <a:r>
              <a:rPr lang="es-ES" dirty="0"/>
              <a:t>su estructura.</a:t>
            </a:r>
            <a:endParaRPr lang="es-CL" dirty="0"/>
          </a:p>
          <a:p>
            <a:pPr lvl="0" algn="just"/>
            <a:r>
              <a:rPr lang="es-ES" dirty="0"/>
              <a:t>Acompañar de ilustraciones o recortes</a:t>
            </a:r>
            <a:r>
              <a:rPr lang="es-ES" dirty="0" smtClean="0"/>
              <a:t>.</a:t>
            </a:r>
            <a:endParaRPr lang="es-CL" dirty="0"/>
          </a:p>
          <a:p>
            <a:pPr lvl="0" algn="just"/>
            <a:r>
              <a:rPr lang="es-ES" dirty="0"/>
              <a:t>Cada texto debe llevar su nombre que lo identifique . </a:t>
            </a:r>
            <a:r>
              <a:rPr lang="es-ES" dirty="0" err="1"/>
              <a:t>Ej</a:t>
            </a:r>
            <a:r>
              <a:rPr lang="es-ES" dirty="0"/>
              <a:t> Receta.</a:t>
            </a:r>
            <a:endParaRPr lang="es-CL" dirty="0"/>
          </a:p>
          <a:p>
            <a:pPr lvl="0" algn="just"/>
            <a:r>
              <a:rPr lang="es-ES" dirty="0"/>
              <a:t>Lee la pauta para su </a:t>
            </a:r>
            <a:r>
              <a:rPr lang="es-ES" dirty="0" smtClean="0"/>
              <a:t>elaboración.</a:t>
            </a:r>
          </a:p>
          <a:p>
            <a:pPr marL="68580" lvl="0" indent="0" algn="just">
              <a:buNone/>
            </a:pPr>
            <a:r>
              <a:rPr lang="es-ES" b="1" u="sng" dirty="0" smtClean="0"/>
              <a:t>Debe ser escrito por el alumno/a, no cortado y copiado de internet.</a:t>
            </a:r>
            <a:endParaRPr lang="es-CL" b="1" u="sng" dirty="0"/>
          </a:p>
          <a:p>
            <a:pPr algn="just"/>
            <a:endParaRPr lang="es-CL" dirty="0"/>
          </a:p>
          <a:p>
            <a:pPr marL="68580" indent="0" algn="just">
              <a:buNone/>
            </a:pPr>
            <a:r>
              <a:rPr lang="es-CL" b="1" u="sng" dirty="0"/>
              <a:t>Debes enviar para revisión:</a:t>
            </a:r>
            <a:endParaRPr lang="es-CL" dirty="0"/>
          </a:p>
          <a:p>
            <a:pPr algn="just"/>
            <a:r>
              <a:rPr lang="es-ES" dirty="0"/>
              <a:t>Álbum de textos instructivos.</a:t>
            </a:r>
            <a:endParaRPr lang="es-CL" dirty="0"/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2761624"/>
            <a:ext cx="1938020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6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985087"/>
              </p:ext>
            </p:extLst>
          </p:nvPr>
        </p:nvGraphicFramePr>
        <p:xfrm>
          <a:off x="467544" y="404664"/>
          <a:ext cx="8352928" cy="64332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395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68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0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Niveles de desempeño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67" marR="2276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Puntos 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67" marR="2276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9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Criterios a evaluar.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4 </a:t>
                      </a:r>
                      <a:r>
                        <a:rPr lang="es-CL" sz="1200" dirty="0" err="1">
                          <a:effectLst/>
                        </a:rPr>
                        <a:t>ptos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2 </a:t>
                      </a:r>
                      <a:r>
                        <a:rPr lang="es-CL" sz="1200" dirty="0" err="1">
                          <a:effectLst/>
                        </a:rPr>
                        <a:t>ptos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1 ptos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Estructura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Escribe los textos instructivos respetando su estructura.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Escribe los textos instructivos respetando algunas partes de la estructura.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Escribe los textos instructivos, pero falta más de una parte de su estructura.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3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Cantidad de textos.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Elabora tres textos instructivos diferentes.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Elabora menos de tres textos instructivos diferentes.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Elabora 1 ó 2 textos instructivos y no son todos diferentes.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35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Orden de las instrucciones.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Se reconocen todos los pasos necesarios para llevar a cabo un procedimiento, están escritos de forma ordenada.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Se reconoce todos los pasos necesarios  para llevar a cabo el procedimiento, pero los escribe de forma desordenada.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Se reconocen algunas pasos necesarios para llevar a cabo un procedimiento.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7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Imágenes 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Incluye un dibujo para complementar la información y esta sea más clara. 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Incluye un dibujo para complementar la información pero no es claro.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No incluye dibujos.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8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Ortografía  y letras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Presenta  una impecable ortografía. 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Presenta más de dos fallos ortográficos. 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Presenta variados fallos ortográficos.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78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Elaboración 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Fue elaborado en su totalidad por el alumno/a.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Fue elaborada solamente  una parte  por el alumno/a.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La elaboración no fue realizada por el alumno/a.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678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Plazo de entrega 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Actividad presentada  en la fecha estimada.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Actividad se presentan con un día de desfase a la fecha estimada.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No presenta actividad en  el día especificado.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27" marR="35127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6859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 err="1">
                          <a:effectLst/>
                        </a:rPr>
                        <a:t>Pje</a:t>
                      </a:r>
                      <a:r>
                        <a:rPr lang="es-CL" sz="1200" dirty="0">
                          <a:effectLst/>
                        </a:rPr>
                        <a:t> final :______ / </a:t>
                      </a:r>
                      <a:r>
                        <a:rPr lang="es-CL" sz="1200" dirty="0" err="1">
                          <a:effectLst/>
                        </a:rPr>
                        <a:t>Pje</a:t>
                      </a:r>
                      <a:r>
                        <a:rPr lang="es-CL" sz="1200" dirty="0">
                          <a:effectLst/>
                        </a:rPr>
                        <a:t> Total : 28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Nota:______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67" marR="2276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67" marR="22767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6859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Retroalimentación 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67" marR="2276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67" marR="22767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0297"/>
            <a:ext cx="4623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RÚBRICA: ÁLBUM TEXTOS INSTRUCTIVOS </a:t>
            </a:r>
            <a:endParaRPr kumimoji="0" lang="es-CL" altLang="es-C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4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Los textos no literarios se clasifican en: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Informativo.</a:t>
            </a:r>
          </a:p>
          <a:p>
            <a:r>
              <a:rPr lang="es-ES" dirty="0" smtClean="0"/>
              <a:t>Expositivos.</a:t>
            </a:r>
          </a:p>
          <a:p>
            <a:r>
              <a:rPr lang="es-ES" dirty="0" smtClean="0"/>
              <a:t>Funcionales o instrumentales.</a:t>
            </a:r>
            <a:endParaRPr lang="es-ES" dirty="0"/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5940152" y="3501008"/>
            <a:ext cx="1440160" cy="0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321496" cy="232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0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55576" y="748567"/>
            <a:ext cx="79208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/>
              <a:t>Estos tipos de textos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se pueden clasificar por su </a:t>
            </a:r>
            <a:r>
              <a:rPr lang="es-ES" b="1" u="sng" dirty="0" smtClean="0"/>
              <a:t>estructura</a:t>
            </a:r>
            <a:endParaRPr lang="es-ES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7738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91680" y="6309320"/>
            <a:ext cx="1872208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Infografía</a:t>
            </a:r>
            <a:endParaRPr lang="es-ES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4788024" y="4113076"/>
            <a:ext cx="1296144" cy="504056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ejemplos textos instructivos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5"/>
          <a:stretch/>
        </p:blipFill>
        <p:spPr bwMode="auto">
          <a:xfrm>
            <a:off x="611560" y="1988840"/>
            <a:ext cx="2691292" cy="40324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0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" y="1340768"/>
            <a:ext cx="9144000" cy="518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marillo" panose="00000500000000020004" pitchFamily="2" charset="0"/>
                <a:ea typeface="Always In My Heart" panose="02000603000000000000" pitchFamily="2" charset="0"/>
              </a:rPr>
              <a:t>Textos instructivos </a:t>
            </a:r>
            <a:endParaRPr lang="es-ES" sz="3200" dirty="0">
              <a:latin typeface="Amarillo" panose="00000500000000020004" pitchFamily="2" charset="0"/>
              <a:ea typeface="Always In My Heart" panose="02000603000000000000" pitchFamily="2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5796136" y="872716"/>
            <a:ext cx="1547664" cy="9361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lways In My Heart" panose="02000603000000000000" pitchFamily="2" charset="0"/>
                <a:ea typeface="Always In My Heart" panose="02000603000000000000" pitchFamily="2" charset="0"/>
              </a:rPr>
              <a:t>Ejemplo</a:t>
            </a:r>
            <a:endParaRPr lang="es-ES" dirty="0">
              <a:latin typeface="Always In My Heart" panose="02000603000000000000" pitchFamily="2" charset="0"/>
              <a:ea typeface="Always In My Hear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8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ejemplos textos instructiv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0"/>
          <a:stretch/>
        </p:blipFill>
        <p:spPr bwMode="auto">
          <a:xfrm>
            <a:off x="611560" y="404664"/>
            <a:ext cx="8064896" cy="603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76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404664"/>
            <a:ext cx="3183601" cy="788846"/>
          </a:xfrm>
        </p:spPr>
        <p:txBody>
          <a:bodyPr/>
          <a:lstStyle/>
          <a:p>
            <a:pPr algn="just"/>
            <a:r>
              <a:rPr lang="es-ES" dirty="0" smtClean="0"/>
              <a:t>Ejemplos.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300103" y="5372608"/>
            <a:ext cx="3088321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RECETAS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50" y="2132856"/>
            <a:ext cx="3400425" cy="294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1022"/>
            <a:ext cx="422031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2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0452"/>
            <a:ext cx="405231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57496" y="4437112"/>
            <a:ext cx="3816424" cy="1188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REGLAS DE UN JUEGO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604293" y="836712"/>
            <a:ext cx="4104455" cy="1188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INSTRUCCIONES DE UN ORIGAMI</a:t>
            </a:r>
            <a:endParaRPr lang="es-E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48" y="2316656"/>
            <a:ext cx="3471664" cy="25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3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45077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7_Designslide_V2_School new.potx" id="{8DB0681D-4294-439B-B0C9-BD98A9C3C5F6}" vid="{7F1AA6CD-5A4A-433C-8D5D-257429031F98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179</TotalTime>
  <Words>422</Words>
  <Application>Microsoft Office PowerPoint</Application>
  <PresentationFormat>Presentación en pantalla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Always In My Heart</vt:lpstr>
      <vt:lpstr>Amarillo</vt:lpstr>
      <vt:lpstr>Arial</vt:lpstr>
      <vt:lpstr>Calibri</vt:lpstr>
      <vt:lpstr>Calibri Light</vt:lpstr>
      <vt:lpstr>Century Gothic</vt:lpstr>
      <vt:lpstr>Times New Roman</vt:lpstr>
      <vt:lpstr>Wingdings 2</vt:lpstr>
      <vt:lpstr>Tema2</vt:lpstr>
      <vt:lpstr>Austin</vt:lpstr>
      <vt:lpstr>Textos no literarios. </vt:lpstr>
      <vt:lpstr>Los textos no literarios se clasifican en:</vt:lpstr>
      <vt:lpstr>Estos tipos de textos se pueden clasificar por su estructura</vt:lpstr>
      <vt:lpstr>Presentación de PowerPoint</vt:lpstr>
      <vt:lpstr>Textos instructivos </vt:lpstr>
      <vt:lpstr>Presentación de PowerPoint</vt:lpstr>
      <vt:lpstr>Ejemplos.</vt:lpstr>
      <vt:lpstr>Presentación de PowerPoint</vt:lpstr>
      <vt:lpstr>Presentación de PowerPoint</vt:lpstr>
      <vt:lpstr>Presentación de PowerPoint</vt:lpstr>
      <vt:lpstr>¿Qué aprendimos?</vt:lpstr>
      <vt:lpstr>Actividad 1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seba110120@gmail.com</cp:lastModifiedBy>
  <cp:revision>10</cp:revision>
  <dcterms:created xsi:type="dcterms:W3CDTF">2020-09-10T22:58:36Z</dcterms:created>
  <dcterms:modified xsi:type="dcterms:W3CDTF">2020-09-27T19:27:30Z</dcterms:modified>
</cp:coreProperties>
</file>