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303" r:id="rId8"/>
    <p:sldId id="304" r:id="rId9"/>
    <p:sldId id="262" r:id="rId10"/>
    <p:sldId id="30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swald Regular" panose="020B0604020202020204" charset="0"/>
      <p:regular r:id="rId17"/>
      <p:bold r:id="rId18"/>
    </p:embeddedFon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Englebert" panose="020B0604020202020204" charset="0"/>
      <p:regular r:id="rId23"/>
    </p:embeddedFont>
    <p:embeddedFont>
      <p:font typeface="Roboto Slab Regular" panose="020B0604020202020204" charset="0"/>
      <p:regular r:id="rId24"/>
      <p:bold r:id="rId25"/>
    </p:embeddedFont>
    <p:embeddedFont>
      <p:font typeface="Zilla Slab Light" panose="020B0604020202020204" charset="0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orient="horz" pos="660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02"/>
      </p:cViewPr>
      <p:guideLst>
        <p:guide orient="horz"/>
        <p:guide orient="horz" pos="6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7209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24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76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d0e54301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d0e54301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55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40b6ad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540b6ad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736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540b6adc3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540b6adc3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237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540b6adc3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540b6adc3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07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d0e54301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d0e54301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92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40b6ad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540b6ad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00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49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1_1_2">
    <p:bg>
      <p:bgPr>
        <a:solidFill>
          <a:srgbClr val="AFA8D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8968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89699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533513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5335147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308968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3089699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533513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5335147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308968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3089699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533513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5335147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_1_1_2">
    <p:bg>
      <p:bgPr>
        <a:solidFill>
          <a:srgbClr val="AFA8D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4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_1_1_2_1">
    <p:bg>
      <p:bgPr>
        <a:solidFill>
          <a:srgbClr val="AFA8D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3"/>
            <a:ext cx="1867380" cy="16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699100" y="1261125"/>
            <a:ext cx="37458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_1_1_2_1_2">
    <p:bg>
      <p:bgPr>
        <a:solidFill>
          <a:srgbClr val="AFA8D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subTitle" idx="1"/>
          </p:nvPr>
        </p:nvSpPr>
        <p:spPr>
          <a:xfrm>
            <a:off x="29820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2"/>
          </p:nvPr>
        </p:nvSpPr>
        <p:spPr>
          <a:xfrm>
            <a:off x="29820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3"/>
          </p:nvPr>
        </p:nvSpPr>
        <p:spPr>
          <a:xfrm>
            <a:off x="59779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4"/>
          </p:nvPr>
        </p:nvSpPr>
        <p:spPr>
          <a:xfrm>
            <a:off x="59779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5"/>
          </p:nvPr>
        </p:nvSpPr>
        <p:spPr>
          <a:xfrm>
            <a:off x="29820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6"/>
          </p:nvPr>
        </p:nvSpPr>
        <p:spPr>
          <a:xfrm>
            <a:off x="29820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7"/>
          </p:nvPr>
        </p:nvSpPr>
        <p:spPr>
          <a:xfrm>
            <a:off x="59779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8"/>
          </p:nvPr>
        </p:nvSpPr>
        <p:spPr>
          <a:xfrm>
            <a:off x="59779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_1_1_2_1_2_1">
    <p:bg>
      <p:bgPr>
        <a:solidFill>
          <a:srgbClr val="AFA8D0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1242275" y="2491000"/>
            <a:ext cx="3062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ubTitle" idx="2"/>
          </p:nvPr>
        </p:nvSpPr>
        <p:spPr>
          <a:xfrm>
            <a:off x="174552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ubTitle" idx="3"/>
          </p:nvPr>
        </p:nvSpPr>
        <p:spPr>
          <a:xfrm>
            <a:off x="4839025" y="2491000"/>
            <a:ext cx="30627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4"/>
          </p:nvPr>
        </p:nvSpPr>
        <p:spPr>
          <a:xfrm>
            <a:off x="5342275" y="942675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_1_2_1_1_1_1">
    <p:bg>
      <p:bgPr>
        <a:solidFill>
          <a:srgbClr val="AFA8D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1982250"/>
            <a:ext cx="5430600" cy="3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7566550" y="0"/>
            <a:ext cx="1577450" cy="13972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2788350" y="2875200"/>
            <a:ext cx="35673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 flipH="1">
            <a:off x="2454725" y="2268300"/>
            <a:ext cx="42345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bg>
      <p:bgPr>
        <a:solidFill>
          <a:srgbClr val="AFA8D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71" r:id="rId8"/>
    <p:sldLayoutId id="2147483672" r:id="rId9"/>
    <p:sldLayoutId id="214748367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 flipH="1">
            <a:off x="3531625" y="3119750"/>
            <a:ext cx="50568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 smtClean="0"/>
              <a:t>PATRONES</a:t>
            </a:r>
            <a:r>
              <a:rPr lang="es" dirty="0" smtClean="0"/>
              <a:t/>
            </a:r>
            <a:br>
              <a:rPr lang="es" dirty="0" smtClean="0"/>
            </a:br>
            <a:r>
              <a:rPr lang="es" sz="8000" dirty="0" smtClean="0"/>
              <a:t>Y ÁLGEBRA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0" name="Google Shape;150;p30"/>
          <p:cNvSpPr txBox="1">
            <a:spLocks noGrp="1"/>
          </p:cNvSpPr>
          <p:nvPr>
            <p:ph type="subTitle" idx="1"/>
          </p:nvPr>
        </p:nvSpPr>
        <p:spPr>
          <a:xfrm flipH="1">
            <a:off x="610175" y="4575401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dirty="0" smtClean="0"/>
              <a:t>RECORDANDO</a:t>
            </a:r>
            <a:r>
              <a:rPr lang="es" sz="2500" dirty="0" smtClean="0">
                <a:solidFill>
                  <a:srgbClr val="FFFFFF"/>
                </a:solidFill>
              </a:rPr>
              <a:t>!</a:t>
            </a:r>
            <a:endParaRPr sz="2500" dirty="0">
              <a:solidFill>
                <a:srgbClr val="FFFFFF"/>
              </a:solidFill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0" y="-24"/>
            <a:ext cx="5619964" cy="4777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Considera que el Perímetro es la suma de todos los lados.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H="1">
            <a:off x="2369665" y="1654333"/>
            <a:ext cx="4234500" cy="606900"/>
          </a:xfrm>
        </p:spPr>
        <p:txBody>
          <a:bodyPr/>
          <a:lstStyle/>
          <a:p>
            <a:r>
              <a:rPr lang="es-CL" dirty="0" smtClean="0"/>
              <a:t>Escribe en tu cuaderno una expresión algebraica para calcular el Perímetro del siguiente rectángulo.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983" y="1808400"/>
            <a:ext cx="1276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5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ctrTitle"/>
          </p:nvPr>
        </p:nvSpPr>
        <p:spPr>
          <a:xfrm>
            <a:off x="3552599" y="757911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 smtClean="0"/>
              <a:t>SABÍAS QUÉ??</a:t>
            </a: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157" name="Google Shape;157;p31"/>
          <p:cNvSpPr txBox="1">
            <a:spLocks noGrp="1"/>
          </p:cNvSpPr>
          <p:nvPr>
            <p:ph type="subTitle" idx="1"/>
          </p:nvPr>
        </p:nvSpPr>
        <p:spPr>
          <a:xfrm>
            <a:off x="2599701" y="1294250"/>
            <a:ext cx="4017196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s-ES" sz="2000" b="1" i="1" dirty="0"/>
              <a:t>En el crepúsculo de la era griega, apareció un hombre singular: 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Diofanto</a:t>
            </a:r>
            <a:r>
              <a:rPr lang="es-ES" sz="2000" b="1" i="1" dirty="0" smtClean="0"/>
              <a:t> </a:t>
            </a:r>
            <a:r>
              <a:rPr lang="es-ES" sz="2000" b="1" i="1" dirty="0"/>
              <a:t>de Alejandría, célebre matemático del siglo III </a:t>
            </a:r>
            <a:r>
              <a:rPr lang="es-ES" sz="2000" b="1" i="1" dirty="0" err="1"/>
              <a:t>a.c.</a:t>
            </a:r>
            <a:r>
              <a:rPr lang="es-ES" sz="2000" b="1" i="1" dirty="0"/>
              <a:t> quien ha sido conocido como el "Padre del Álgebra" contribuyó a establecer el álgebra simbólica y los signos + y -</a:t>
            </a:r>
            <a:endParaRPr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ctrTitle" idx="2"/>
          </p:nvPr>
        </p:nvSpPr>
        <p:spPr>
          <a:xfrm>
            <a:off x="307175" y="1492266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LENGUAJE </a:t>
            </a:r>
            <a:br>
              <a:rPr lang="es" dirty="0" smtClean="0"/>
            </a:br>
            <a:r>
              <a:rPr lang="es" dirty="0" smtClean="0"/>
              <a:t>ALGEBRAICO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80" name="Google Shape;180;p32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subTitle" idx="1"/>
          </p:nvPr>
        </p:nvSpPr>
        <p:spPr>
          <a:xfrm>
            <a:off x="1897716" y="1230303"/>
            <a:ext cx="5150356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L" sz="1200" dirty="0" smtClean="0">
              <a:solidFill>
                <a:srgbClr val="596657"/>
              </a:solidFill>
            </a:endParaRPr>
          </a:p>
          <a:p>
            <a:pPr marL="0" indent="0"/>
            <a:r>
              <a:rPr lang="es-ES" sz="1500" dirty="0" smtClean="0"/>
              <a:t>Ustedes ya conocen el </a:t>
            </a:r>
            <a:r>
              <a:rPr lang="es-E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numérico</a:t>
            </a:r>
            <a:r>
              <a:rPr lang="es-ES" sz="1500" b="1" dirty="0"/>
              <a:t> </a:t>
            </a:r>
            <a:r>
              <a:rPr lang="es-ES" sz="1500" dirty="0" smtClean="0"/>
              <a:t>, el cual usamos </a:t>
            </a:r>
            <a:r>
              <a:rPr lang="es-ES" sz="1500" dirty="0"/>
              <a:t>en operaciones aritméticas en las que sólo intervienen </a:t>
            </a:r>
            <a:r>
              <a:rPr lang="es-ES" sz="1500" dirty="0" smtClean="0"/>
              <a:t>números.</a:t>
            </a:r>
          </a:p>
          <a:p>
            <a:pPr marL="0" indent="0"/>
            <a:r>
              <a:rPr lang="es-ES" sz="1500" dirty="0" smtClean="0">
                <a:solidFill>
                  <a:schemeClr val="bg1"/>
                </a:solidFill>
              </a:rPr>
              <a:t>Pero existe casos en donde se</a:t>
            </a:r>
            <a:r>
              <a:rPr lang="es-CL" sz="1500" dirty="0" smtClean="0">
                <a:solidFill>
                  <a:schemeClr val="bg1"/>
                </a:solidFill>
              </a:rPr>
              <a:t> utiliza letras en combinación de números y es lo que conocemos como </a:t>
            </a:r>
            <a:r>
              <a:rPr lang="es-CL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algebraico.</a:t>
            </a:r>
            <a:endParaRPr sz="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6" name="Google Shape;186;p33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7" name="Google Shape;187;p33"/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3115800" y="2085372"/>
            <a:ext cx="2912400" cy="2042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ctrTitle"/>
          </p:nvPr>
        </p:nvSpPr>
        <p:spPr>
          <a:xfrm>
            <a:off x="594202" y="17257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EJEMPLOS</a:t>
            </a:r>
            <a:endParaRPr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103" y="856604"/>
            <a:ext cx="6817599" cy="40938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ES TU TURNO</a:t>
            </a:r>
            <a:endParaRPr dirty="0"/>
          </a:p>
        </p:txBody>
      </p:sp>
      <p:sp>
        <p:nvSpPr>
          <p:cNvPr id="246" name="Google Shape;246;p35"/>
          <p:cNvSpPr txBox="1">
            <a:spLocks noGrp="1"/>
          </p:cNvSpPr>
          <p:nvPr>
            <p:ph type="subTitle" idx="1"/>
          </p:nvPr>
        </p:nvSpPr>
        <p:spPr>
          <a:xfrm>
            <a:off x="546035" y="2558597"/>
            <a:ext cx="31782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REALIZAR LAS SIGUIENTES ACTIVIDADES EN TU CUADERNO, ESCRIBIENDO SU RESPECTIVA EXPRESIÓN ALGEBRAICA</a:t>
            </a:r>
            <a:endParaRPr dirty="0"/>
          </a:p>
        </p:txBody>
      </p:sp>
      <p:sp>
        <p:nvSpPr>
          <p:cNvPr id="247" name="Google Shape;247;p35"/>
          <p:cNvSpPr txBox="1">
            <a:spLocks noGrp="1"/>
          </p:cNvSpPr>
          <p:nvPr>
            <p:ph type="subTitle" idx="2"/>
          </p:nvPr>
        </p:nvSpPr>
        <p:spPr>
          <a:xfrm>
            <a:off x="1024415" y="797016"/>
            <a:ext cx="20562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MISIÓN</a:t>
            </a:r>
            <a:endParaRPr dirty="0"/>
          </a:p>
        </p:txBody>
      </p:sp>
      <p:grpSp>
        <p:nvGrpSpPr>
          <p:cNvPr id="250" name="Google Shape;250;p35"/>
          <p:cNvGrpSpPr/>
          <p:nvPr/>
        </p:nvGrpSpPr>
        <p:grpSpPr>
          <a:xfrm>
            <a:off x="1622353" y="1369292"/>
            <a:ext cx="1008000" cy="1008000"/>
            <a:chOff x="5866375" y="1417138"/>
            <a:chExt cx="1008000" cy="1008000"/>
          </a:xfrm>
        </p:grpSpPr>
        <p:sp>
          <p:nvSpPr>
            <p:cNvPr id="251" name="Google Shape;251;p35"/>
            <p:cNvSpPr/>
            <p:nvPr/>
          </p:nvSpPr>
          <p:spPr>
            <a:xfrm>
              <a:off x="5866375" y="1417138"/>
              <a:ext cx="1008000" cy="10080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252;p35"/>
            <p:cNvGrpSpPr/>
            <p:nvPr/>
          </p:nvGrpSpPr>
          <p:grpSpPr>
            <a:xfrm>
              <a:off x="6165470" y="1663094"/>
              <a:ext cx="519671" cy="516103"/>
              <a:chOff x="4164909" y="1456607"/>
              <a:chExt cx="935502" cy="929078"/>
            </a:xfrm>
          </p:grpSpPr>
          <p:grpSp>
            <p:nvGrpSpPr>
              <p:cNvPr id="253" name="Google Shape;253;p35"/>
              <p:cNvGrpSpPr/>
              <p:nvPr/>
            </p:nvGrpSpPr>
            <p:grpSpPr>
              <a:xfrm>
                <a:off x="4164909" y="1456607"/>
                <a:ext cx="935502" cy="929078"/>
                <a:chOff x="1190625" y="238125"/>
                <a:chExt cx="5264500" cy="5228350"/>
              </a:xfrm>
            </p:grpSpPr>
            <p:sp>
              <p:nvSpPr>
                <p:cNvPr id="254" name="Google Shape;254;p35"/>
                <p:cNvSpPr/>
                <p:nvPr/>
              </p:nvSpPr>
              <p:spPr>
                <a:xfrm>
                  <a:off x="3151325" y="4853725"/>
                  <a:ext cx="204050" cy="2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2" h="8187" extrusionOk="0">
                      <a:moveTo>
                        <a:pt x="4093" y="1"/>
                      </a:moveTo>
                      <a:cubicBezTo>
                        <a:pt x="3015" y="1"/>
                        <a:pt x="1961" y="442"/>
                        <a:pt x="1201" y="1202"/>
                      </a:cubicBezTo>
                      <a:cubicBezTo>
                        <a:pt x="441" y="1961"/>
                        <a:pt x="0" y="3015"/>
                        <a:pt x="0" y="4094"/>
                      </a:cubicBezTo>
                      <a:cubicBezTo>
                        <a:pt x="0" y="5172"/>
                        <a:pt x="441" y="6226"/>
                        <a:pt x="1201" y="6986"/>
                      </a:cubicBezTo>
                      <a:cubicBezTo>
                        <a:pt x="1961" y="7745"/>
                        <a:pt x="3015" y="8187"/>
                        <a:pt x="4093" y="8187"/>
                      </a:cubicBezTo>
                      <a:cubicBezTo>
                        <a:pt x="5147" y="8187"/>
                        <a:pt x="6225" y="7745"/>
                        <a:pt x="6985" y="6986"/>
                      </a:cubicBezTo>
                      <a:cubicBezTo>
                        <a:pt x="7720" y="6226"/>
                        <a:pt x="8161" y="5172"/>
                        <a:pt x="8161" y="4094"/>
                      </a:cubicBezTo>
                      <a:cubicBezTo>
                        <a:pt x="8161" y="3015"/>
                        <a:pt x="7720" y="1961"/>
                        <a:pt x="6985" y="1202"/>
                      </a:cubicBezTo>
                      <a:cubicBezTo>
                        <a:pt x="6225" y="442"/>
                        <a:pt x="5147" y="1"/>
                        <a:pt x="4093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5" name="Google Shape;255;p35"/>
                <p:cNvSpPr/>
                <p:nvPr/>
              </p:nvSpPr>
              <p:spPr>
                <a:xfrm>
                  <a:off x="1190625" y="238125"/>
                  <a:ext cx="5264500" cy="522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80" h="209134" extrusionOk="0">
                      <a:moveTo>
                        <a:pt x="109138" y="8161"/>
                      </a:moveTo>
                      <a:lnTo>
                        <a:pt x="109138" y="24827"/>
                      </a:lnTo>
                      <a:cubicBezTo>
                        <a:pt x="109138" y="27352"/>
                        <a:pt x="107079" y="29411"/>
                        <a:pt x="104530" y="29411"/>
                      </a:cubicBezTo>
                      <a:lnTo>
                        <a:pt x="60488" y="29411"/>
                      </a:lnTo>
                      <a:cubicBezTo>
                        <a:pt x="57963" y="29411"/>
                        <a:pt x="55905" y="27352"/>
                        <a:pt x="55905" y="24827"/>
                      </a:cubicBezTo>
                      <a:lnTo>
                        <a:pt x="55905" y="8161"/>
                      </a:lnTo>
                      <a:close/>
                      <a:moveTo>
                        <a:pt x="194257" y="59501"/>
                      </a:moveTo>
                      <a:cubicBezTo>
                        <a:pt x="195978" y="59501"/>
                        <a:pt x="197700" y="60157"/>
                        <a:pt x="199011" y="61468"/>
                      </a:cubicBezTo>
                      <a:cubicBezTo>
                        <a:pt x="201634" y="64090"/>
                        <a:pt x="201634" y="68330"/>
                        <a:pt x="199011" y="70953"/>
                      </a:cubicBezTo>
                      <a:lnTo>
                        <a:pt x="196634" y="73330"/>
                      </a:lnTo>
                      <a:lnTo>
                        <a:pt x="187149" y="63821"/>
                      </a:lnTo>
                      <a:lnTo>
                        <a:pt x="189502" y="61468"/>
                      </a:lnTo>
                      <a:cubicBezTo>
                        <a:pt x="190813" y="60157"/>
                        <a:pt x="192535" y="59501"/>
                        <a:pt x="194257" y="59501"/>
                      </a:cubicBezTo>
                      <a:close/>
                      <a:moveTo>
                        <a:pt x="151146" y="8161"/>
                      </a:moveTo>
                      <a:cubicBezTo>
                        <a:pt x="154283" y="8161"/>
                        <a:pt x="156856" y="10735"/>
                        <a:pt x="156856" y="13896"/>
                      </a:cubicBezTo>
                      <a:lnTo>
                        <a:pt x="156856" y="82546"/>
                      </a:lnTo>
                      <a:lnTo>
                        <a:pt x="148695" y="90731"/>
                      </a:lnTo>
                      <a:lnTo>
                        <a:pt x="148695" y="20416"/>
                      </a:lnTo>
                      <a:cubicBezTo>
                        <a:pt x="148695" y="18161"/>
                        <a:pt x="146857" y="16347"/>
                        <a:pt x="144602" y="16347"/>
                      </a:cubicBezTo>
                      <a:lnTo>
                        <a:pt x="117299" y="16347"/>
                      </a:lnTo>
                      <a:lnTo>
                        <a:pt x="117299" y="8161"/>
                      </a:lnTo>
                      <a:close/>
                      <a:moveTo>
                        <a:pt x="181365" y="69605"/>
                      </a:moveTo>
                      <a:lnTo>
                        <a:pt x="190874" y="79114"/>
                      </a:lnTo>
                      <a:lnTo>
                        <a:pt x="183791" y="86197"/>
                      </a:lnTo>
                      <a:lnTo>
                        <a:pt x="154038" y="115926"/>
                      </a:lnTo>
                      <a:lnTo>
                        <a:pt x="144528" y="106442"/>
                      </a:lnTo>
                      <a:lnTo>
                        <a:pt x="181365" y="69605"/>
                      </a:lnTo>
                      <a:close/>
                      <a:moveTo>
                        <a:pt x="140068" y="113525"/>
                      </a:moveTo>
                      <a:lnTo>
                        <a:pt x="146930" y="120387"/>
                      </a:lnTo>
                      <a:lnTo>
                        <a:pt x="134553" y="125902"/>
                      </a:lnTo>
                      <a:lnTo>
                        <a:pt x="140068" y="113525"/>
                      </a:lnTo>
                      <a:close/>
                      <a:moveTo>
                        <a:pt x="47719" y="8161"/>
                      </a:moveTo>
                      <a:lnTo>
                        <a:pt x="47719" y="16347"/>
                      </a:lnTo>
                      <a:lnTo>
                        <a:pt x="20416" y="16347"/>
                      </a:lnTo>
                      <a:cubicBezTo>
                        <a:pt x="18161" y="16347"/>
                        <a:pt x="16347" y="18161"/>
                        <a:pt x="16347" y="20416"/>
                      </a:cubicBezTo>
                      <a:lnTo>
                        <a:pt x="16347" y="188718"/>
                      </a:lnTo>
                      <a:cubicBezTo>
                        <a:pt x="16347" y="190972"/>
                        <a:pt x="18161" y="192811"/>
                        <a:pt x="20416" y="192811"/>
                      </a:cubicBezTo>
                      <a:lnTo>
                        <a:pt x="66174" y="192811"/>
                      </a:lnTo>
                      <a:cubicBezTo>
                        <a:pt x="68428" y="192811"/>
                        <a:pt x="70267" y="190972"/>
                        <a:pt x="70267" y="188718"/>
                      </a:cubicBezTo>
                      <a:cubicBezTo>
                        <a:pt x="70267" y="186463"/>
                        <a:pt x="68428" y="184625"/>
                        <a:pt x="66174" y="184625"/>
                      </a:cubicBezTo>
                      <a:lnTo>
                        <a:pt x="24509" y="184625"/>
                      </a:lnTo>
                      <a:lnTo>
                        <a:pt x="24509" y="24509"/>
                      </a:lnTo>
                      <a:lnTo>
                        <a:pt x="47719" y="24509"/>
                      </a:lnTo>
                      <a:lnTo>
                        <a:pt x="47719" y="24827"/>
                      </a:lnTo>
                      <a:cubicBezTo>
                        <a:pt x="47719" y="31861"/>
                        <a:pt x="53454" y="37572"/>
                        <a:pt x="60488" y="37572"/>
                      </a:cubicBezTo>
                      <a:lnTo>
                        <a:pt x="104530" y="37572"/>
                      </a:lnTo>
                      <a:cubicBezTo>
                        <a:pt x="111564" y="37572"/>
                        <a:pt x="117299" y="31861"/>
                        <a:pt x="117299" y="24827"/>
                      </a:cubicBezTo>
                      <a:lnTo>
                        <a:pt x="117299" y="24509"/>
                      </a:lnTo>
                      <a:lnTo>
                        <a:pt x="140509" y="24509"/>
                      </a:lnTo>
                      <a:lnTo>
                        <a:pt x="140509" y="98893"/>
                      </a:lnTo>
                      <a:lnTo>
                        <a:pt x="135852" y="103550"/>
                      </a:lnTo>
                      <a:cubicBezTo>
                        <a:pt x="135509" y="103893"/>
                        <a:pt x="135215" y="104309"/>
                        <a:pt x="135019" y="104775"/>
                      </a:cubicBezTo>
                      <a:lnTo>
                        <a:pt x="122764" y="132323"/>
                      </a:lnTo>
                      <a:cubicBezTo>
                        <a:pt x="122078" y="133867"/>
                        <a:pt x="122397" y="135656"/>
                        <a:pt x="123598" y="136857"/>
                      </a:cubicBezTo>
                      <a:cubicBezTo>
                        <a:pt x="124382" y="137641"/>
                        <a:pt x="125436" y="138058"/>
                        <a:pt x="126490" y="138058"/>
                      </a:cubicBezTo>
                      <a:cubicBezTo>
                        <a:pt x="127053" y="138058"/>
                        <a:pt x="127617" y="137935"/>
                        <a:pt x="128156" y="137715"/>
                      </a:cubicBezTo>
                      <a:lnTo>
                        <a:pt x="140509" y="132200"/>
                      </a:lnTo>
                      <a:lnTo>
                        <a:pt x="140509" y="184625"/>
                      </a:lnTo>
                      <a:lnTo>
                        <a:pt x="98844" y="184625"/>
                      </a:lnTo>
                      <a:cubicBezTo>
                        <a:pt x="96589" y="184625"/>
                        <a:pt x="94775" y="186463"/>
                        <a:pt x="94775" y="188718"/>
                      </a:cubicBezTo>
                      <a:cubicBezTo>
                        <a:pt x="94775" y="190972"/>
                        <a:pt x="96589" y="192811"/>
                        <a:pt x="98844" y="192811"/>
                      </a:cubicBezTo>
                      <a:lnTo>
                        <a:pt x="144602" y="192811"/>
                      </a:lnTo>
                      <a:cubicBezTo>
                        <a:pt x="146857" y="192811"/>
                        <a:pt x="148695" y="190972"/>
                        <a:pt x="148695" y="188718"/>
                      </a:cubicBezTo>
                      <a:lnTo>
                        <a:pt x="148695" y="128573"/>
                      </a:lnTo>
                      <a:lnTo>
                        <a:pt x="155704" y="125436"/>
                      </a:lnTo>
                      <a:cubicBezTo>
                        <a:pt x="156121" y="125240"/>
                        <a:pt x="156513" y="124995"/>
                        <a:pt x="156856" y="124652"/>
                      </a:cubicBezTo>
                      <a:lnTo>
                        <a:pt x="156856" y="195261"/>
                      </a:lnTo>
                      <a:cubicBezTo>
                        <a:pt x="156856" y="198399"/>
                        <a:pt x="154283" y="200972"/>
                        <a:pt x="151146" y="200972"/>
                      </a:cubicBezTo>
                      <a:lnTo>
                        <a:pt x="13896" y="200972"/>
                      </a:lnTo>
                      <a:cubicBezTo>
                        <a:pt x="10735" y="200972"/>
                        <a:pt x="8161" y="198399"/>
                        <a:pt x="8161" y="195261"/>
                      </a:cubicBezTo>
                      <a:lnTo>
                        <a:pt x="8161" y="13896"/>
                      </a:lnTo>
                      <a:cubicBezTo>
                        <a:pt x="8161" y="10735"/>
                        <a:pt x="10735" y="8161"/>
                        <a:pt x="13896" y="8161"/>
                      </a:cubicBezTo>
                      <a:close/>
                      <a:moveTo>
                        <a:pt x="13896" y="0"/>
                      </a:moveTo>
                      <a:cubicBezTo>
                        <a:pt x="6225" y="0"/>
                        <a:pt x="0" y="6225"/>
                        <a:pt x="0" y="13896"/>
                      </a:cubicBezTo>
                      <a:lnTo>
                        <a:pt x="0" y="195261"/>
                      </a:lnTo>
                      <a:cubicBezTo>
                        <a:pt x="0" y="202908"/>
                        <a:pt x="6225" y="209133"/>
                        <a:pt x="13896" y="209133"/>
                      </a:cubicBezTo>
                      <a:lnTo>
                        <a:pt x="151146" y="209133"/>
                      </a:lnTo>
                      <a:cubicBezTo>
                        <a:pt x="158792" y="209133"/>
                        <a:pt x="165018" y="202908"/>
                        <a:pt x="165018" y="195261"/>
                      </a:cubicBezTo>
                      <a:lnTo>
                        <a:pt x="165018" y="116490"/>
                      </a:lnTo>
                      <a:lnTo>
                        <a:pt x="204771" y="76737"/>
                      </a:lnTo>
                      <a:cubicBezTo>
                        <a:pt x="210579" y="70928"/>
                        <a:pt x="210579" y="61493"/>
                        <a:pt x="204771" y="55684"/>
                      </a:cubicBezTo>
                      <a:cubicBezTo>
                        <a:pt x="201879" y="52780"/>
                        <a:pt x="198068" y="51327"/>
                        <a:pt x="194253" y="51327"/>
                      </a:cubicBezTo>
                      <a:cubicBezTo>
                        <a:pt x="190439" y="51327"/>
                        <a:pt x="186622" y="52780"/>
                        <a:pt x="183718" y="55684"/>
                      </a:cubicBezTo>
                      <a:lnTo>
                        <a:pt x="165018" y="74384"/>
                      </a:lnTo>
                      <a:lnTo>
                        <a:pt x="165018" y="13896"/>
                      </a:lnTo>
                      <a:cubicBezTo>
                        <a:pt x="165018" y="6225"/>
                        <a:pt x="158792" y="0"/>
                        <a:pt x="15114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6" name="Google Shape;256;p35"/>
                <p:cNvSpPr/>
                <p:nvPr/>
              </p:nvSpPr>
              <p:spPr>
                <a:xfrm>
                  <a:off x="2089475" y="1463550"/>
                  <a:ext cx="857825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3" h="34313" extrusionOk="0">
                      <a:moveTo>
                        <a:pt x="26127" y="8162"/>
                      </a:moveTo>
                      <a:lnTo>
                        <a:pt x="26127" y="26151"/>
                      </a:lnTo>
                      <a:lnTo>
                        <a:pt x="8162" y="26151"/>
                      </a:lnTo>
                      <a:lnTo>
                        <a:pt x="8162" y="8162"/>
                      </a:lnTo>
                      <a:close/>
                      <a:moveTo>
                        <a:pt x="4069" y="1"/>
                      </a:moveTo>
                      <a:cubicBezTo>
                        <a:pt x="1814" y="1"/>
                        <a:pt x="0" y="1839"/>
                        <a:pt x="0" y="4094"/>
                      </a:cubicBezTo>
                      <a:lnTo>
                        <a:pt x="0" y="30220"/>
                      </a:lnTo>
                      <a:cubicBezTo>
                        <a:pt x="0" y="32475"/>
                        <a:pt x="1814" y="34313"/>
                        <a:pt x="4069" y="34313"/>
                      </a:cubicBezTo>
                      <a:lnTo>
                        <a:pt x="30220" y="34313"/>
                      </a:lnTo>
                      <a:cubicBezTo>
                        <a:pt x="32474" y="34313"/>
                        <a:pt x="34313" y="32475"/>
                        <a:pt x="34313" y="30220"/>
                      </a:cubicBezTo>
                      <a:lnTo>
                        <a:pt x="34313" y="4094"/>
                      </a:lnTo>
                      <a:cubicBezTo>
                        <a:pt x="34313" y="1839"/>
                        <a:pt x="32474" y="1"/>
                        <a:pt x="3022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7" name="Google Shape;257;p35"/>
                <p:cNvSpPr/>
                <p:nvPr/>
              </p:nvSpPr>
              <p:spPr>
                <a:xfrm>
                  <a:off x="2089475" y="2586675"/>
                  <a:ext cx="857825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3" h="34313" extrusionOk="0">
                      <a:moveTo>
                        <a:pt x="26127" y="8186"/>
                      </a:moveTo>
                      <a:lnTo>
                        <a:pt x="26127" y="26151"/>
                      </a:lnTo>
                      <a:lnTo>
                        <a:pt x="8162" y="26151"/>
                      </a:lnTo>
                      <a:lnTo>
                        <a:pt x="8162" y="8186"/>
                      </a:lnTo>
                      <a:close/>
                      <a:moveTo>
                        <a:pt x="4069" y="0"/>
                      </a:moveTo>
                      <a:cubicBezTo>
                        <a:pt x="1814" y="0"/>
                        <a:pt x="0" y="1838"/>
                        <a:pt x="0" y="4093"/>
                      </a:cubicBezTo>
                      <a:lnTo>
                        <a:pt x="0" y="30244"/>
                      </a:lnTo>
                      <a:cubicBezTo>
                        <a:pt x="0" y="32499"/>
                        <a:pt x="1814" y="34312"/>
                        <a:pt x="4069" y="34312"/>
                      </a:cubicBezTo>
                      <a:lnTo>
                        <a:pt x="30220" y="34312"/>
                      </a:lnTo>
                      <a:cubicBezTo>
                        <a:pt x="32474" y="34312"/>
                        <a:pt x="34313" y="32499"/>
                        <a:pt x="34313" y="30244"/>
                      </a:cubicBezTo>
                      <a:lnTo>
                        <a:pt x="34313" y="4093"/>
                      </a:lnTo>
                      <a:cubicBezTo>
                        <a:pt x="34313" y="1838"/>
                        <a:pt x="32474" y="0"/>
                        <a:pt x="3022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8" name="Google Shape;258;p35"/>
                <p:cNvSpPr/>
                <p:nvPr/>
              </p:nvSpPr>
              <p:spPr>
                <a:xfrm>
                  <a:off x="2089475" y="3710400"/>
                  <a:ext cx="857825" cy="8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13" h="34313" extrusionOk="0">
                      <a:moveTo>
                        <a:pt x="26127" y="8162"/>
                      </a:moveTo>
                      <a:lnTo>
                        <a:pt x="26127" y="26127"/>
                      </a:lnTo>
                      <a:lnTo>
                        <a:pt x="8162" y="26127"/>
                      </a:lnTo>
                      <a:lnTo>
                        <a:pt x="8162" y="8162"/>
                      </a:lnTo>
                      <a:close/>
                      <a:moveTo>
                        <a:pt x="4069" y="0"/>
                      </a:moveTo>
                      <a:cubicBezTo>
                        <a:pt x="1814" y="0"/>
                        <a:pt x="0" y="1814"/>
                        <a:pt x="0" y="4069"/>
                      </a:cubicBezTo>
                      <a:lnTo>
                        <a:pt x="0" y="30220"/>
                      </a:lnTo>
                      <a:cubicBezTo>
                        <a:pt x="0" y="32474"/>
                        <a:pt x="1814" y="34312"/>
                        <a:pt x="4069" y="34312"/>
                      </a:cubicBezTo>
                      <a:lnTo>
                        <a:pt x="30220" y="34312"/>
                      </a:lnTo>
                      <a:cubicBezTo>
                        <a:pt x="32474" y="34312"/>
                        <a:pt x="34313" y="32474"/>
                        <a:pt x="34313" y="30220"/>
                      </a:cubicBezTo>
                      <a:lnTo>
                        <a:pt x="34313" y="4069"/>
                      </a:lnTo>
                      <a:cubicBezTo>
                        <a:pt x="34313" y="1814"/>
                        <a:pt x="32474" y="0"/>
                        <a:pt x="3022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9" name="Google Shape;259;p35"/>
                <p:cNvSpPr/>
                <p:nvPr/>
              </p:nvSpPr>
              <p:spPr>
                <a:xfrm>
                  <a:off x="3308775" y="1559900"/>
                  <a:ext cx="912375" cy="6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95" h="26611" extrusionOk="0">
                      <a:moveTo>
                        <a:pt x="32009" y="1"/>
                      </a:moveTo>
                      <a:cubicBezTo>
                        <a:pt x="30962" y="1"/>
                        <a:pt x="29914" y="399"/>
                        <a:pt x="29117" y="1195"/>
                      </a:cubicBezTo>
                      <a:lnTo>
                        <a:pt x="13579" y="16734"/>
                      </a:lnTo>
                      <a:lnTo>
                        <a:pt x="7378" y="10558"/>
                      </a:lnTo>
                      <a:cubicBezTo>
                        <a:pt x="6581" y="9749"/>
                        <a:pt x="5534" y="9345"/>
                        <a:pt x="4486" y="9345"/>
                      </a:cubicBezTo>
                      <a:cubicBezTo>
                        <a:pt x="3438" y="9345"/>
                        <a:pt x="2390" y="9749"/>
                        <a:pt x="1594" y="10558"/>
                      </a:cubicBezTo>
                      <a:cubicBezTo>
                        <a:pt x="1" y="12151"/>
                        <a:pt x="1" y="14724"/>
                        <a:pt x="1594" y="16317"/>
                      </a:cubicBezTo>
                      <a:lnTo>
                        <a:pt x="10687" y="25410"/>
                      </a:lnTo>
                      <a:cubicBezTo>
                        <a:pt x="11495" y="26219"/>
                        <a:pt x="12525" y="26611"/>
                        <a:pt x="13579" y="26611"/>
                      </a:cubicBezTo>
                      <a:cubicBezTo>
                        <a:pt x="14608" y="26611"/>
                        <a:pt x="15662" y="26219"/>
                        <a:pt x="16471" y="25410"/>
                      </a:cubicBezTo>
                      <a:lnTo>
                        <a:pt x="34901" y="6979"/>
                      </a:lnTo>
                      <a:cubicBezTo>
                        <a:pt x="36494" y="5386"/>
                        <a:pt x="36494" y="2788"/>
                        <a:pt x="34901" y="1195"/>
                      </a:cubicBezTo>
                      <a:cubicBezTo>
                        <a:pt x="34105" y="399"/>
                        <a:pt x="33057" y="1"/>
                        <a:pt x="3200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0" name="Google Shape;260;p35"/>
                <p:cNvSpPr/>
                <p:nvPr/>
              </p:nvSpPr>
              <p:spPr>
                <a:xfrm>
                  <a:off x="3308775" y="2683025"/>
                  <a:ext cx="912375" cy="6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95" h="26611" extrusionOk="0">
                      <a:moveTo>
                        <a:pt x="32009" y="0"/>
                      </a:moveTo>
                      <a:cubicBezTo>
                        <a:pt x="30962" y="0"/>
                        <a:pt x="29914" y="398"/>
                        <a:pt x="29117" y="1195"/>
                      </a:cubicBezTo>
                      <a:lnTo>
                        <a:pt x="13579" y="16758"/>
                      </a:lnTo>
                      <a:lnTo>
                        <a:pt x="7378" y="10557"/>
                      </a:lnTo>
                      <a:cubicBezTo>
                        <a:pt x="6581" y="9761"/>
                        <a:pt x="5534" y="9362"/>
                        <a:pt x="4486" y="9362"/>
                      </a:cubicBezTo>
                      <a:cubicBezTo>
                        <a:pt x="3438" y="9362"/>
                        <a:pt x="2390" y="9761"/>
                        <a:pt x="1594" y="10557"/>
                      </a:cubicBezTo>
                      <a:cubicBezTo>
                        <a:pt x="1" y="12150"/>
                        <a:pt x="1" y="14748"/>
                        <a:pt x="1594" y="16341"/>
                      </a:cubicBezTo>
                      <a:lnTo>
                        <a:pt x="10687" y="25410"/>
                      </a:lnTo>
                      <a:cubicBezTo>
                        <a:pt x="11446" y="26194"/>
                        <a:pt x="12500" y="26611"/>
                        <a:pt x="13579" y="26611"/>
                      </a:cubicBezTo>
                      <a:cubicBezTo>
                        <a:pt x="14657" y="26611"/>
                        <a:pt x="15686" y="26194"/>
                        <a:pt x="16471" y="25410"/>
                      </a:cubicBezTo>
                      <a:lnTo>
                        <a:pt x="34901" y="6979"/>
                      </a:lnTo>
                      <a:cubicBezTo>
                        <a:pt x="36494" y="5386"/>
                        <a:pt x="36494" y="2788"/>
                        <a:pt x="34901" y="1195"/>
                      </a:cubicBezTo>
                      <a:cubicBezTo>
                        <a:pt x="34105" y="398"/>
                        <a:pt x="33057" y="0"/>
                        <a:pt x="3200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45CA7"/>
                    </a:gs>
                    <a:gs pos="100000">
                      <a:srgbClr val="D77E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61" name="Google Shape;261;p35"/>
              <p:cNvSpPr/>
              <p:nvPr/>
            </p:nvSpPr>
            <p:spPr>
              <a:xfrm>
                <a:off x="4541209" y="2073522"/>
                <a:ext cx="162129" cy="118219"/>
              </a:xfrm>
              <a:custGeom>
                <a:avLst/>
                <a:gdLst/>
                <a:ahLst/>
                <a:cxnLst/>
                <a:rect l="l" t="t" r="r" b="b"/>
                <a:pathLst>
                  <a:path w="36495" h="26611" extrusionOk="0">
                    <a:moveTo>
                      <a:pt x="32009" y="0"/>
                    </a:moveTo>
                    <a:cubicBezTo>
                      <a:pt x="30962" y="0"/>
                      <a:pt x="29914" y="398"/>
                      <a:pt x="29117" y="1195"/>
                    </a:cubicBezTo>
                    <a:lnTo>
                      <a:pt x="13579" y="16758"/>
                    </a:lnTo>
                    <a:lnTo>
                      <a:pt x="7378" y="10557"/>
                    </a:lnTo>
                    <a:cubicBezTo>
                      <a:pt x="6581" y="9761"/>
                      <a:pt x="5534" y="9362"/>
                      <a:pt x="4486" y="9362"/>
                    </a:cubicBezTo>
                    <a:cubicBezTo>
                      <a:pt x="3438" y="9362"/>
                      <a:pt x="2390" y="9761"/>
                      <a:pt x="1594" y="10557"/>
                    </a:cubicBezTo>
                    <a:cubicBezTo>
                      <a:pt x="1" y="12150"/>
                      <a:pt x="1" y="14748"/>
                      <a:pt x="1594" y="16341"/>
                    </a:cubicBezTo>
                    <a:lnTo>
                      <a:pt x="10687" y="25410"/>
                    </a:lnTo>
                    <a:cubicBezTo>
                      <a:pt x="11446" y="26194"/>
                      <a:pt x="12500" y="26611"/>
                      <a:pt x="13579" y="26611"/>
                    </a:cubicBezTo>
                    <a:cubicBezTo>
                      <a:pt x="14657" y="26611"/>
                      <a:pt x="15686" y="26194"/>
                      <a:pt x="16471" y="25410"/>
                    </a:cubicBezTo>
                    <a:lnTo>
                      <a:pt x="34901" y="6979"/>
                    </a:lnTo>
                    <a:cubicBezTo>
                      <a:pt x="36494" y="5386"/>
                      <a:pt x="36494" y="2788"/>
                      <a:pt x="34901" y="1195"/>
                    </a:cubicBezTo>
                    <a:cubicBezTo>
                      <a:pt x="34105" y="398"/>
                      <a:pt x="33057" y="0"/>
                      <a:pt x="3200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837561"/>
              </p:ext>
            </p:extLst>
          </p:nvPr>
        </p:nvGraphicFramePr>
        <p:xfrm>
          <a:off x="3837353" y="752861"/>
          <a:ext cx="4569412" cy="3158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4706"/>
                <a:gridCol w="2284706"/>
              </a:tblGrid>
              <a:tr h="215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</a:rPr>
                        <a:t>Frase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</a:rPr>
                        <a:t>Expresión algebraica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</a:tr>
              <a:tr h="215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</a:rPr>
                        <a:t>La suma de 2 y un número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</a:tr>
              <a:tr h="215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chemeClr val="tx1"/>
                          </a:solidFill>
                          <a:effectLst/>
                        </a:rPr>
                        <a:t>3 más que un número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</a:tr>
              <a:tr h="215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chemeClr val="tx1"/>
                          </a:solidFill>
                          <a:effectLst/>
                        </a:rPr>
                        <a:t>La diferencia entre un número y 5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</a:tr>
              <a:tr h="215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chemeClr val="tx1"/>
                          </a:solidFill>
                          <a:effectLst/>
                        </a:rPr>
                        <a:t>4 menos que n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</a:tr>
              <a:tr h="215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chemeClr val="tx1"/>
                          </a:solidFill>
                          <a:effectLst/>
                        </a:rPr>
                        <a:t>Un número aumentado en 1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</a:tr>
              <a:tr h="215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chemeClr val="tx1"/>
                          </a:solidFill>
                          <a:effectLst/>
                        </a:rPr>
                        <a:t>Un número disminuido en 10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</a:tr>
              <a:tr h="215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chemeClr val="tx1"/>
                          </a:solidFill>
                          <a:effectLst/>
                        </a:rPr>
                        <a:t>El producto de dos números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</a:tr>
              <a:tr h="215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chemeClr val="tx1"/>
                          </a:solidFill>
                          <a:effectLst/>
                        </a:rPr>
                        <a:t>Dos veces la suma de dos números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</a:tr>
              <a:tr h="215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chemeClr val="tx1"/>
                          </a:solidFill>
                          <a:effectLst/>
                        </a:rPr>
                        <a:t>Dos veces un número sumado a otro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</a:tr>
              <a:tr h="215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chemeClr val="tx1"/>
                          </a:solidFill>
                          <a:effectLst/>
                        </a:rPr>
                        <a:t>Cinco veces un número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</a:tr>
              <a:tr h="215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cuadrado de un número disminuido</a:t>
                      </a:r>
                      <a:r>
                        <a:rPr lang="es-CL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 3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</a:tr>
              <a:tr h="215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chemeClr val="tx1"/>
                          </a:solidFill>
                          <a:effectLst/>
                        </a:rPr>
                        <a:t>El cociente de dos números</a:t>
                      </a:r>
                      <a:endParaRPr lang="es-CL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</a:tr>
              <a:tr h="215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</a:rPr>
                        <a:t>La suma de dos números</a:t>
                      </a:r>
                      <a:endParaRPr lang="es-C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C2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ctrTitle" idx="2"/>
          </p:nvPr>
        </p:nvSpPr>
        <p:spPr>
          <a:xfrm>
            <a:off x="307175" y="1492266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EXPRESIÓN </a:t>
            </a:r>
            <a:br>
              <a:rPr lang="es" dirty="0" smtClean="0"/>
            </a:br>
            <a:r>
              <a:rPr lang="es" dirty="0" smtClean="0"/>
              <a:t>ALGEBRAICA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80" name="Google Shape;180;p32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35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81" y="518662"/>
            <a:ext cx="6297309" cy="545334"/>
          </a:xfrm>
          <a:prstGeom prst="rect">
            <a:avLst/>
          </a:prstGeom>
        </p:spPr>
      </p:pic>
      <p:sp>
        <p:nvSpPr>
          <p:cNvPr id="186" name="Google Shape;186;p33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7" name="Google Shape;187;p33"/>
          <p:cNvPicPr preferRelativeResize="0"/>
          <p:nvPr/>
        </p:nvPicPr>
        <p:blipFill rotWithShape="1">
          <a:blip r:embed="rId4">
            <a:alphaModFix/>
          </a:blip>
          <a:srcRect l="9904" r="9896"/>
          <a:stretch/>
        </p:blipFill>
        <p:spPr>
          <a:xfrm>
            <a:off x="3115800" y="2085372"/>
            <a:ext cx="2912400" cy="2042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878" y="1168893"/>
            <a:ext cx="4467895" cy="13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>
            <a:spLocks noGrp="1"/>
          </p:cNvSpPr>
          <p:nvPr>
            <p:ph type="ctrTitle"/>
          </p:nvPr>
        </p:nvSpPr>
        <p:spPr>
          <a:xfrm>
            <a:off x="4011094" y="812484"/>
            <a:ext cx="35673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dirty="0" smtClean="0">
                <a:solidFill>
                  <a:srgbClr val="F6F2E9"/>
                </a:solidFill>
              </a:rPr>
              <a:t>ATENCÍÓN</a:t>
            </a:r>
            <a:endParaRPr sz="3000" dirty="0">
              <a:solidFill>
                <a:srgbClr val="F6F2E9"/>
              </a:solidFill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 flipH="1">
            <a:off x="4485544" y="2954128"/>
            <a:ext cx="4234500" cy="606900"/>
          </a:xfrm>
        </p:spPr>
        <p:txBody>
          <a:bodyPr/>
          <a:lstStyle/>
          <a:p>
            <a:r>
              <a:rPr lang="es-CL" dirty="0" smtClean="0"/>
              <a:t>Si en cada fila aumentan de 3 en 3 ¿Cómo quedaría expresado de forma algebraica?</a:t>
            </a:r>
          </a:p>
          <a:p>
            <a:endParaRPr lang="es-CL" dirty="0"/>
          </a:p>
          <a:p>
            <a:r>
              <a:rPr lang="es-CL" dirty="0" smtClean="0"/>
              <a:t>Responde en tu cuaderno.</a:t>
            </a:r>
            <a:endParaRPr lang="es-C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47667"/>
              </p:ext>
            </p:extLst>
          </p:nvPr>
        </p:nvGraphicFramePr>
        <p:xfrm>
          <a:off x="1524000" y="539750"/>
          <a:ext cx="3994298" cy="1841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149"/>
                <a:gridCol w="1997149"/>
              </a:tblGrid>
              <a:tr h="368389">
                <a:tc>
                  <a:txBody>
                    <a:bodyPr/>
                    <a:lstStyle/>
                    <a:p>
                      <a:r>
                        <a:rPr lang="es-CL" dirty="0" smtClean="0"/>
                        <a:t>a</a:t>
                      </a:r>
                      <a:endParaRPr lang="es-CL" dirty="0"/>
                    </a:p>
                  </a:txBody>
                  <a:tcPr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b</a:t>
                      </a:r>
                      <a:endParaRPr lang="es-CL" dirty="0"/>
                    </a:p>
                  </a:txBody>
                  <a:tcPr>
                    <a:solidFill>
                      <a:srgbClr val="DEC2D2"/>
                    </a:solidFill>
                  </a:tcPr>
                </a:tc>
              </a:tr>
              <a:tr h="368389">
                <a:tc>
                  <a:txBody>
                    <a:bodyPr/>
                    <a:lstStyle/>
                    <a:p>
                      <a:r>
                        <a:rPr lang="es-CL" dirty="0" smtClean="0"/>
                        <a:t>6</a:t>
                      </a:r>
                      <a:endParaRPr lang="es-CL" dirty="0"/>
                    </a:p>
                  </a:txBody>
                  <a:tcPr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9</a:t>
                      </a:r>
                      <a:endParaRPr lang="es-CL" dirty="0"/>
                    </a:p>
                  </a:txBody>
                  <a:tcPr>
                    <a:solidFill>
                      <a:srgbClr val="DEC2D2"/>
                    </a:solidFill>
                  </a:tcPr>
                </a:tc>
              </a:tr>
              <a:tr h="368389">
                <a:tc>
                  <a:txBody>
                    <a:bodyPr/>
                    <a:lstStyle/>
                    <a:p>
                      <a:r>
                        <a:rPr lang="es-CL" dirty="0" smtClean="0"/>
                        <a:t>7</a:t>
                      </a:r>
                      <a:endParaRPr lang="es-CL" dirty="0"/>
                    </a:p>
                  </a:txBody>
                  <a:tcPr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10</a:t>
                      </a:r>
                      <a:endParaRPr lang="es-CL" dirty="0"/>
                    </a:p>
                  </a:txBody>
                  <a:tcPr>
                    <a:solidFill>
                      <a:srgbClr val="DEC2D2"/>
                    </a:solidFill>
                  </a:tcPr>
                </a:tc>
              </a:tr>
              <a:tr h="368389">
                <a:tc>
                  <a:txBody>
                    <a:bodyPr/>
                    <a:lstStyle/>
                    <a:p>
                      <a:r>
                        <a:rPr lang="es-CL" dirty="0" smtClean="0"/>
                        <a:t>8</a:t>
                      </a:r>
                      <a:endParaRPr lang="es-CL" dirty="0"/>
                    </a:p>
                  </a:txBody>
                  <a:tcPr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11</a:t>
                      </a:r>
                      <a:endParaRPr lang="es-CL" dirty="0"/>
                    </a:p>
                  </a:txBody>
                  <a:tcPr>
                    <a:solidFill>
                      <a:srgbClr val="DEC2D2"/>
                    </a:solidFill>
                  </a:tcPr>
                </a:tc>
              </a:tr>
              <a:tr h="368389">
                <a:tc>
                  <a:txBody>
                    <a:bodyPr/>
                    <a:lstStyle/>
                    <a:p>
                      <a:r>
                        <a:rPr lang="es-CL" dirty="0" smtClean="0"/>
                        <a:t>9</a:t>
                      </a:r>
                      <a:endParaRPr lang="es-CL" dirty="0"/>
                    </a:p>
                  </a:txBody>
                  <a:tcPr>
                    <a:solidFill>
                      <a:srgbClr val="DEC2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12</a:t>
                      </a:r>
                      <a:endParaRPr lang="es-CL" dirty="0"/>
                    </a:p>
                  </a:txBody>
                  <a:tcPr>
                    <a:solidFill>
                      <a:srgbClr val="DEC2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216</Words>
  <Application>Microsoft Office PowerPoint</Application>
  <PresentationFormat>Presentación en pantalla (16:9)</PresentationFormat>
  <Paragraphs>57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Calibri</vt:lpstr>
      <vt:lpstr>Oswald Regular</vt:lpstr>
      <vt:lpstr>Fira Sans Extra Condensed Medium</vt:lpstr>
      <vt:lpstr>Englebert</vt:lpstr>
      <vt:lpstr>Roboto Slab Regular</vt:lpstr>
      <vt:lpstr>Times New Roman</vt:lpstr>
      <vt:lpstr>Zilla Slab Light</vt:lpstr>
      <vt:lpstr>Back to School Social Media by Slidesgo</vt:lpstr>
      <vt:lpstr>PATRONES Y ÁLGEBRA </vt:lpstr>
      <vt:lpstr>SABÍAS QUÉ??</vt:lpstr>
      <vt:lpstr>LENGUAJE  ALGEBRAICO</vt:lpstr>
      <vt:lpstr>Presentación de PowerPoint</vt:lpstr>
      <vt:lpstr>EJEMPLOS</vt:lpstr>
      <vt:lpstr>ES TU TURNO</vt:lpstr>
      <vt:lpstr>EXPRESIÓN  ALGEBRAICA</vt:lpstr>
      <vt:lpstr>Presentación de PowerPoint</vt:lpstr>
      <vt:lpstr>ATENCÍÓN</vt:lpstr>
      <vt:lpstr>Considera que el Perímetro es la suma de todos los lados.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PATRONES Y ÁLGEBRA</dc:title>
  <dc:creator>Lenovo</dc:creator>
  <cp:lastModifiedBy>Usuario</cp:lastModifiedBy>
  <cp:revision>8</cp:revision>
  <dcterms:modified xsi:type="dcterms:W3CDTF">2020-08-17T20:30:53Z</dcterms:modified>
</cp:coreProperties>
</file>