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00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1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3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1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6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8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5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1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4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7399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9B37791B-B040-4694-BFDC-8DD132D86E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BC9C09E-3B9F-4EFD-8615-2D7821D5C3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996" r="1" b="1"/>
          <a:stretch/>
        </p:blipFill>
        <p:spPr>
          <a:xfrm>
            <a:off x="20" y="10"/>
            <a:ext cx="12191435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A17823FA-1B3E-4584-8A71-416FCE8311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1362074"/>
            <a:ext cx="12192001" cy="4733924"/>
          </a:xfrm>
          <a:prstGeom prst="rect">
            <a:avLst/>
          </a:prstGeom>
          <a:gradFill flip="none" rotWithShape="1">
            <a:gsLst>
              <a:gs pos="41000">
                <a:srgbClr val="000000">
                  <a:alpha val="30000"/>
                </a:srgbClr>
              </a:gs>
              <a:gs pos="60000">
                <a:srgbClr val="000000">
                  <a:alpha val="3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CDEF596-F0DD-459B-8E45-E3A6114FCB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3535018"/>
          </a:xfrm>
        </p:spPr>
        <p:txBody>
          <a:bodyPr anchor="ctr">
            <a:normAutofit/>
          </a:bodyPr>
          <a:lstStyle/>
          <a:p>
            <a:endParaRPr lang="es-CL" sz="8000" dirty="0">
              <a:solidFill>
                <a:srgbClr val="FFFFFF"/>
              </a:solidFill>
            </a:endParaRPr>
          </a:p>
          <a:p>
            <a:r>
              <a:rPr lang="es-CL" dirty="0"/>
              <a:t>PERÍMETRO CON EXPRESIÓN ALGEBRAICA.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9135AE3-5064-463D-A588-452BC3F2C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9846" y="5985008"/>
            <a:ext cx="6096000" cy="629480"/>
          </a:xfrm>
        </p:spPr>
        <p:txBody>
          <a:bodyPr anchor="ctr">
            <a:normAutofit/>
          </a:bodyPr>
          <a:lstStyle/>
          <a:p>
            <a:r>
              <a:rPr lang="es-CL" dirty="0">
                <a:solidFill>
                  <a:srgbClr val="FFFFFF"/>
                </a:solidFill>
              </a:rPr>
              <a:t>PROFESORA: TAMARA BURGOS</a:t>
            </a:r>
          </a:p>
        </p:txBody>
      </p:sp>
    </p:spTree>
    <p:extLst>
      <p:ext uri="{BB962C8B-B14F-4D97-AF65-F5344CB8AC3E}">
        <p14:creationId xmlns:p14="http://schemas.microsoft.com/office/powerpoint/2010/main" val="2125237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C34ED95-62F1-40E8-B2F7-D1F27441F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FFFF00"/>
                </a:solidFill>
              </a:rPr>
              <a:t>PERÍMETRO: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1B7AA762-D1E9-4BF7-B4AE-BB6538D61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047999"/>
            <a:ext cx="5612296" cy="3048001"/>
          </a:xfrm>
        </p:spPr>
        <p:txBody>
          <a:bodyPr/>
          <a:lstStyle/>
          <a:p>
            <a:r>
              <a:rPr lang="es-CL" dirty="0"/>
              <a:t>Línea o conjunto de líneas que al unirse conforman una figura.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En geometría se obtiene esa medida sumando todos los valores de los lados. </a:t>
            </a:r>
          </a:p>
        </p:txBody>
      </p:sp>
      <p:pic>
        <p:nvPicPr>
          <p:cNvPr id="1026" name="Picture 2" descr="Las figuras geométricas.Secuencia didáctica. | Faaliyetler ...">
            <a:extLst>
              <a:ext uri="{FF2B5EF4-FFF2-40B4-BE49-F238E27FC236}">
                <a16:creationId xmlns="" xmlns:a16="http://schemas.microsoft.com/office/drawing/2014/main" id="{E0A88A95-319C-4199-8B5A-7D9A86723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461" y="2948610"/>
            <a:ext cx="4917797" cy="314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51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BFB7053-6215-45E2-9528-07575736A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00B0F0"/>
                </a:solidFill>
              </a:rPr>
              <a:t>EJEMPLO: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162FC0D-F52D-4618-B583-27337E077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411897"/>
            <a:ext cx="10668000" cy="3684104"/>
          </a:xfrm>
        </p:spPr>
        <p:txBody>
          <a:bodyPr>
            <a:normAutofit/>
          </a:bodyPr>
          <a:lstStyle/>
          <a:p>
            <a:r>
              <a:rPr lang="es-CL" dirty="0"/>
              <a:t>Si </a:t>
            </a:r>
            <a:r>
              <a:rPr lang="es-CL" dirty="0">
                <a:solidFill>
                  <a:srgbClr val="00B0F0"/>
                </a:solidFill>
              </a:rPr>
              <a:t>no</a:t>
            </a:r>
            <a:r>
              <a:rPr lang="es-CL" dirty="0"/>
              <a:t> utilizáramos expresiones algebraicas se obtiene de la siguiente manera: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sz="2500" dirty="0"/>
          </a:p>
          <a:p>
            <a:pPr marL="0" indent="0">
              <a:buNone/>
            </a:pPr>
            <a:r>
              <a:rPr lang="es-CL" sz="2500" dirty="0"/>
              <a:t>Sabemos que un rectángulo tiene un par de lados iguales, por lo tanto no es necesario escribirlos en la figura. Se obtiene por deducción. 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="" xmlns:a16="http://schemas.microsoft.com/office/drawing/2014/main" id="{1F87BCE2-18D9-40D6-B61D-FB526CFA2344}"/>
              </a:ext>
            </a:extLst>
          </p:cNvPr>
          <p:cNvGrpSpPr/>
          <p:nvPr/>
        </p:nvGrpSpPr>
        <p:grpSpPr>
          <a:xfrm>
            <a:off x="583096" y="3429000"/>
            <a:ext cx="2650434" cy="1272929"/>
            <a:chOff x="622852" y="4017138"/>
            <a:chExt cx="2650434" cy="1272929"/>
          </a:xfrm>
        </p:grpSpPr>
        <p:sp>
          <p:nvSpPr>
            <p:cNvPr id="4" name="Rectángulo 3">
              <a:extLst>
                <a:ext uri="{FF2B5EF4-FFF2-40B4-BE49-F238E27FC236}">
                  <a16:creationId xmlns="" xmlns:a16="http://schemas.microsoft.com/office/drawing/2014/main" id="{3DBEC844-1594-48CF-AA0F-55FD67F18460}"/>
                </a:ext>
              </a:extLst>
            </p:cNvPr>
            <p:cNvSpPr/>
            <p:nvPr/>
          </p:nvSpPr>
          <p:spPr>
            <a:xfrm>
              <a:off x="1272208" y="4342537"/>
              <a:ext cx="2001078" cy="9475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F285EC0C-95B8-4FC8-ADF8-95E82666833E}"/>
                </a:ext>
              </a:extLst>
            </p:cNvPr>
            <p:cNvSpPr txBox="1"/>
            <p:nvPr/>
          </p:nvSpPr>
          <p:spPr>
            <a:xfrm>
              <a:off x="1683027" y="4017138"/>
              <a:ext cx="781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dirty="0"/>
                <a:t>8 cm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="" xmlns:a16="http://schemas.microsoft.com/office/drawing/2014/main" id="{D5E611C9-B130-4480-AF45-69AED64E1847}"/>
                </a:ext>
              </a:extLst>
            </p:cNvPr>
            <p:cNvSpPr txBox="1"/>
            <p:nvPr/>
          </p:nvSpPr>
          <p:spPr>
            <a:xfrm>
              <a:off x="622852" y="4675569"/>
              <a:ext cx="12987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dirty="0"/>
                <a:t>3 cm</a:t>
              </a:r>
            </a:p>
          </p:txBody>
        </p:sp>
      </p:grp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57EB7A3E-94BE-4FBB-B139-3562591D04B7}"/>
              </a:ext>
            </a:extLst>
          </p:cNvPr>
          <p:cNvSpPr txBox="1"/>
          <p:nvPr/>
        </p:nvSpPr>
        <p:spPr>
          <a:xfrm>
            <a:off x="3816626" y="3902765"/>
            <a:ext cx="3790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Perímetro: 8 + 8+ 3 + 3 = </a:t>
            </a:r>
          </a:p>
          <a:p>
            <a:r>
              <a:rPr lang="es-CL" dirty="0"/>
              <a:t>                  16  +   6    = 22 cm</a:t>
            </a:r>
          </a:p>
        </p:txBody>
      </p:sp>
    </p:spTree>
    <p:extLst>
      <p:ext uri="{BB962C8B-B14F-4D97-AF65-F5344CB8AC3E}">
        <p14:creationId xmlns:p14="http://schemas.microsoft.com/office/powerpoint/2010/main" val="112281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7163668-4929-4C37-A40D-773437A48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522" y="980661"/>
            <a:ext cx="9144000" cy="1263649"/>
          </a:xfrm>
        </p:spPr>
        <p:txBody>
          <a:bodyPr/>
          <a:lstStyle/>
          <a:p>
            <a:r>
              <a:rPr lang="es-CL" dirty="0">
                <a:solidFill>
                  <a:srgbClr val="7030A0"/>
                </a:solidFill>
              </a:rPr>
              <a:t>Pero con expresiones algebraicas: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="" xmlns:a16="http://schemas.microsoft.com/office/drawing/2014/main" id="{CB4A4509-A933-4147-B964-BBD215163B57}"/>
              </a:ext>
            </a:extLst>
          </p:cNvPr>
          <p:cNvGrpSpPr/>
          <p:nvPr/>
        </p:nvGrpSpPr>
        <p:grpSpPr>
          <a:xfrm>
            <a:off x="1040594" y="2186171"/>
            <a:ext cx="2908555" cy="1707375"/>
            <a:chOff x="974034" y="4045792"/>
            <a:chExt cx="2299252" cy="1244275"/>
          </a:xfrm>
        </p:grpSpPr>
        <p:sp>
          <p:nvSpPr>
            <p:cNvPr id="5" name="Rectángulo 4">
              <a:extLst>
                <a:ext uri="{FF2B5EF4-FFF2-40B4-BE49-F238E27FC236}">
                  <a16:creationId xmlns="" xmlns:a16="http://schemas.microsoft.com/office/drawing/2014/main" id="{6695A84A-C38B-4918-8284-E896B3167D6C}"/>
                </a:ext>
              </a:extLst>
            </p:cNvPr>
            <p:cNvSpPr/>
            <p:nvPr/>
          </p:nvSpPr>
          <p:spPr>
            <a:xfrm>
              <a:off x="1272208" y="4342537"/>
              <a:ext cx="2001078" cy="9475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F5E514B9-B657-495D-B533-39C9301C8ABA}"/>
                </a:ext>
              </a:extLst>
            </p:cNvPr>
            <p:cNvSpPr txBox="1"/>
            <p:nvPr/>
          </p:nvSpPr>
          <p:spPr>
            <a:xfrm>
              <a:off x="2022371" y="4045792"/>
              <a:ext cx="500752" cy="269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dirty="0"/>
                <a:t>c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="" xmlns:a16="http://schemas.microsoft.com/office/drawing/2014/main" id="{DD41177D-4C85-42CD-ABBB-80536AD5F4D8}"/>
                </a:ext>
              </a:extLst>
            </p:cNvPr>
            <p:cNvSpPr txBox="1"/>
            <p:nvPr/>
          </p:nvSpPr>
          <p:spPr>
            <a:xfrm>
              <a:off x="974034" y="4681724"/>
              <a:ext cx="1298713" cy="269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dirty="0"/>
                <a:t>a</a:t>
              </a:r>
            </a:p>
          </p:txBody>
        </p:sp>
      </p:grp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22DD3F88-7775-4D48-9303-8464A6986572}"/>
              </a:ext>
            </a:extLst>
          </p:cNvPr>
          <p:cNvSpPr/>
          <p:nvPr/>
        </p:nvSpPr>
        <p:spPr>
          <a:xfrm>
            <a:off x="6950764" y="2505927"/>
            <a:ext cx="1550505" cy="147505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D607195B-AC91-4B11-8A29-9D22CDF13142}"/>
              </a:ext>
            </a:extLst>
          </p:cNvPr>
          <p:cNvSpPr txBox="1"/>
          <p:nvPr/>
        </p:nvSpPr>
        <p:spPr>
          <a:xfrm>
            <a:off x="7394713" y="2128035"/>
            <a:ext cx="989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2 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14205501-A0B2-484D-95B0-DDBD36773914}"/>
              </a:ext>
            </a:extLst>
          </p:cNvPr>
          <p:cNvSpPr txBox="1"/>
          <p:nvPr/>
        </p:nvSpPr>
        <p:spPr>
          <a:xfrm>
            <a:off x="1239080" y="4242596"/>
            <a:ext cx="2710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Perímetro: c + c + a + a =</a:t>
            </a:r>
          </a:p>
          <a:p>
            <a:r>
              <a:rPr lang="es-CL" dirty="0"/>
              <a:t>                 2c   +  2a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A5D4F574-AA7B-4C07-BDC5-E8DA6213F173}"/>
              </a:ext>
            </a:extLst>
          </p:cNvPr>
          <p:cNvSpPr txBox="1"/>
          <p:nvPr/>
        </p:nvSpPr>
        <p:spPr>
          <a:xfrm>
            <a:off x="6534216" y="4290525"/>
            <a:ext cx="3179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Perímetro: 2a + 2a + 2a + 2a =</a:t>
            </a:r>
          </a:p>
          <a:p>
            <a:r>
              <a:rPr lang="es-CL" dirty="0"/>
              <a:t>                       8a</a:t>
            </a:r>
          </a:p>
        </p:txBody>
      </p:sp>
    </p:spTree>
    <p:extLst>
      <p:ext uri="{BB962C8B-B14F-4D97-AF65-F5344CB8AC3E}">
        <p14:creationId xmlns:p14="http://schemas.microsoft.com/office/powerpoint/2010/main" val="310904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4DB0545-B5BA-45E7-8256-E4D8B2FF0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15458"/>
            <a:ext cx="9144000" cy="1263649"/>
          </a:xfrm>
        </p:spPr>
        <p:txBody>
          <a:bodyPr/>
          <a:lstStyle/>
          <a:p>
            <a:r>
              <a:rPr lang="es-CL" dirty="0">
                <a:solidFill>
                  <a:srgbClr val="92D050"/>
                </a:solidFill>
              </a:rPr>
              <a:t>Importante: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8C5EF65B-D15A-4041-990F-E92A9CADE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906" y="1470990"/>
            <a:ext cx="10668000" cy="3048001"/>
          </a:xfrm>
        </p:spPr>
        <p:txBody>
          <a:bodyPr/>
          <a:lstStyle/>
          <a:p>
            <a:r>
              <a:rPr lang="es-CL" dirty="0"/>
              <a:t> Cuando las letras son distintas no se pueden sumar entre ellas. Solo aquel factor literal (letra) que sea igual. </a:t>
            </a:r>
          </a:p>
          <a:p>
            <a:r>
              <a:rPr lang="es-CL" dirty="0"/>
              <a:t>Tal como se muestra en el ejemplo 2</a:t>
            </a:r>
            <a:r>
              <a:rPr lang="es-CL" b="1" dirty="0">
                <a:solidFill>
                  <a:srgbClr val="92D050"/>
                </a:solidFill>
              </a:rPr>
              <a:t>c</a:t>
            </a:r>
            <a:r>
              <a:rPr lang="es-CL" dirty="0"/>
              <a:t> + 2</a:t>
            </a:r>
            <a:r>
              <a:rPr lang="es-CL" b="1" dirty="0">
                <a:solidFill>
                  <a:schemeClr val="accent1"/>
                </a:solidFill>
              </a:rPr>
              <a:t>a</a:t>
            </a:r>
            <a:r>
              <a:rPr lang="es-CL" dirty="0"/>
              <a:t> NO pueden sumarse ya que tienen distinto factor literal. 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="" xmlns:a16="http://schemas.microsoft.com/office/drawing/2014/main" id="{C14E68EB-C888-452A-AC1E-1B3F26BE1E63}"/>
              </a:ext>
            </a:extLst>
          </p:cNvPr>
          <p:cNvGrpSpPr/>
          <p:nvPr/>
        </p:nvGrpSpPr>
        <p:grpSpPr>
          <a:xfrm>
            <a:off x="1080350" y="4014971"/>
            <a:ext cx="2908555" cy="1707375"/>
            <a:chOff x="974034" y="4045792"/>
            <a:chExt cx="2299252" cy="1244275"/>
          </a:xfrm>
        </p:grpSpPr>
        <p:sp>
          <p:nvSpPr>
            <p:cNvPr id="5" name="Rectángulo 4">
              <a:extLst>
                <a:ext uri="{FF2B5EF4-FFF2-40B4-BE49-F238E27FC236}">
                  <a16:creationId xmlns="" xmlns:a16="http://schemas.microsoft.com/office/drawing/2014/main" id="{A519A65B-F22B-4A42-8495-FCD4B07BC514}"/>
                </a:ext>
              </a:extLst>
            </p:cNvPr>
            <p:cNvSpPr/>
            <p:nvPr/>
          </p:nvSpPr>
          <p:spPr>
            <a:xfrm>
              <a:off x="1272208" y="4342537"/>
              <a:ext cx="2001078" cy="9475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F8377218-6630-4D9C-9DBA-B202C14A0ABD}"/>
                </a:ext>
              </a:extLst>
            </p:cNvPr>
            <p:cNvSpPr txBox="1"/>
            <p:nvPr/>
          </p:nvSpPr>
          <p:spPr>
            <a:xfrm>
              <a:off x="2022371" y="4045792"/>
              <a:ext cx="500752" cy="269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dirty="0"/>
                <a:t>c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="" xmlns:a16="http://schemas.microsoft.com/office/drawing/2014/main" id="{63801817-1063-40CA-BE1C-FD529F0AD5DE}"/>
                </a:ext>
              </a:extLst>
            </p:cNvPr>
            <p:cNvSpPr txBox="1"/>
            <p:nvPr/>
          </p:nvSpPr>
          <p:spPr>
            <a:xfrm>
              <a:off x="974034" y="4681724"/>
              <a:ext cx="1298713" cy="269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dirty="0"/>
                <a:t>a</a:t>
              </a:r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F7283D77-F7A9-466F-AE21-C0CFF3ED6975}"/>
              </a:ext>
            </a:extLst>
          </p:cNvPr>
          <p:cNvSpPr txBox="1"/>
          <p:nvPr/>
        </p:nvSpPr>
        <p:spPr>
          <a:xfrm>
            <a:off x="4538872" y="4425922"/>
            <a:ext cx="2710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Perímetro: c + c + a + a =</a:t>
            </a:r>
          </a:p>
          <a:p>
            <a:r>
              <a:rPr lang="es-CL" dirty="0"/>
              <a:t>                 2c   +  2a</a:t>
            </a:r>
          </a:p>
        </p:txBody>
      </p:sp>
    </p:spTree>
    <p:extLst>
      <p:ext uri="{BB962C8B-B14F-4D97-AF65-F5344CB8AC3E}">
        <p14:creationId xmlns:p14="http://schemas.microsoft.com/office/powerpoint/2010/main" val="1889741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5D313C8-8C54-4D2E-89C0-AC3B6F222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574" y="1470992"/>
            <a:ext cx="9144000" cy="1263649"/>
          </a:xfrm>
        </p:spPr>
        <p:txBody>
          <a:bodyPr>
            <a:normAutofit fontScale="90000"/>
          </a:bodyPr>
          <a:lstStyle/>
          <a:p>
            <a:r>
              <a:rPr lang="es-CL" dirty="0"/>
              <a:t>Desarrolla la actividad número 3 de tu cuadernillo en la página número 53. </a:t>
            </a:r>
          </a:p>
        </p:txBody>
      </p:sp>
      <p:pic>
        <p:nvPicPr>
          <p:cNvPr id="2050" name="Picture 2" descr="Dibujos animados cerebro línea corto circuito, pensando en png ...">
            <a:extLst>
              <a:ext uri="{FF2B5EF4-FFF2-40B4-BE49-F238E27FC236}">
                <a16:creationId xmlns="" xmlns:a16="http://schemas.microsoft.com/office/drawing/2014/main" id="{EE418A8F-FACE-4579-963D-387ADCEA4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374" y="3429000"/>
            <a:ext cx="3663398" cy="2930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719131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DarkSeedLeftStep">
      <a:dk1>
        <a:srgbClr val="000000"/>
      </a:dk1>
      <a:lt1>
        <a:srgbClr val="FFFFFF"/>
      </a:lt1>
      <a:dk2>
        <a:srgbClr val="243441"/>
      </a:dk2>
      <a:lt2>
        <a:srgbClr val="E2E8E5"/>
      </a:lt2>
      <a:accent1>
        <a:srgbClr val="D8388A"/>
      </a:accent1>
      <a:accent2>
        <a:srgbClr val="C626BA"/>
      </a:accent2>
      <a:accent3>
        <a:srgbClr val="A138D8"/>
      </a:accent3>
      <a:accent4>
        <a:srgbClr val="6645CE"/>
      </a:accent4>
      <a:accent5>
        <a:srgbClr val="3854D8"/>
      </a:accent5>
      <a:accent6>
        <a:srgbClr val="2685C6"/>
      </a:accent6>
      <a:hlink>
        <a:srgbClr val="7273D0"/>
      </a:hlink>
      <a:folHlink>
        <a:srgbClr val="7F7F7F"/>
      </a:folHlink>
    </a:clrScheme>
    <a:fontScheme name="Torn">
      <a:majorFont>
        <a:latin typeface="Modern Love"/>
        <a:ea typeface=""/>
        <a:cs typeface=""/>
      </a:majorFont>
      <a:minorFont>
        <a:latin typeface="Arial Nova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211</Words>
  <Application>Microsoft Office PowerPoint</Application>
  <PresentationFormat>Panorámica</PresentationFormat>
  <Paragraphs>34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Arial Nova Cond</vt:lpstr>
      <vt:lpstr>Modern Love</vt:lpstr>
      <vt:lpstr>TornVTI</vt:lpstr>
      <vt:lpstr> PERÍMETRO CON EXPRESIÓN ALGEBRAICA.</vt:lpstr>
      <vt:lpstr>PERÍMETRO: </vt:lpstr>
      <vt:lpstr>EJEMPLO:</vt:lpstr>
      <vt:lpstr>Pero con expresiones algebraicas:</vt:lpstr>
      <vt:lpstr>Importante:</vt:lpstr>
      <vt:lpstr>Desarrolla la actividad número 3 de tu cuadernillo en la página número 53.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ERÍMETRO CON EXPRESIÓN ALGEBRAICA.</dc:title>
  <dc:creator>Maria Ines Vega Yefi</dc:creator>
  <cp:lastModifiedBy>Usuario</cp:lastModifiedBy>
  <cp:revision>4</cp:revision>
  <dcterms:created xsi:type="dcterms:W3CDTF">2020-07-30T21:33:43Z</dcterms:created>
  <dcterms:modified xsi:type="dcterms:W3CDTF">2020-08-17T20:31:17Z</dcterms:modified>
</cp:coreProperties>
</file>