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44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49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94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=""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2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86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=""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09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=""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554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020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28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16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=""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91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5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798FE0E0-D95D-46EF-A375-475D4DB0ED4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D17D3A7-A2F2-4403-81FE-5CE142D8A4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6615"/>
          <a:stretch/>
        </p:blipFill>
        <p:spPr>
          <a:xfrm>
            <a:off x="20" y="10"/>
            <a:ext cx="12188931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D503E11D-D7FB-44ED-80F1-8CDAD7A9A4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3A30285-7041-4C62-A75D-A4C2A1068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52092" y="665653"/>
            <a:ext cx="6894575" cy="3566160"/>
          </a:xfrm>
        </p:spPr>
        <p:txBody>
          <a:bodyPr>
            <a:noAutofit/>
          </a:bodyPr>
          <a:lstStyle/>
          <a:p>
            <a:r>
              <a:rPr lang="es-CL" sz="12000" dirty="0">
                <a:solidFill>
                  <a:schemeClr val="bg1"/>
                </a:solidFill>
                <a:latin typeface="Chiller" panose="04020404031007020602" pitchFamily="82" charset="0"/>
              </a:rPr>
              <a:t>“</a:t>
            </a:r>
            <a:r>
              <a:rPr lang="es-CL" sz="12000" b="1" dirty="0">
                <a:solidFill>
                  <a:schemeClr val="bg1"/>
                </a:solidFill>
                <a:latin typeface="Chiller" panose="04020404031007020602" pitchFamily="82" charset="0"/>
              </a:rPr>
              <a:t>Lenguaje algebraico</a:t>
            </a:r>
            <a:r>
              <a:rPr lang="es-CL" sz="12000" dirty="0">
                <a:solidFill>
                  <a:schemeClr val="bg1"/>
                </a:solidFill>
                <a:latin typeface="Chiller" panose="04020404031007020602" pitchFamily="82" charset="0"/>
              </a:rPr>
              <a:t>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E2D022CA-AED6-4244-9AC0-CF93B634A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6008"/>
            <a:ext cx="6894576" cy="1572768"/>
          </a:xfrm>
        </p:spPr>
        <p:txBody>
          <a:bodyPr>
            <a:normAutofit/>
          </a:bodyPr>
          <a:lstStyle/>
          <a:p>
            <a:r>
              <a:rPr lang="es-CL" b="1" dirty="0">
                <a:solidFill>
                  <a:schemeClr val="bg1"/>
                </a:solidFill>
              </a:rPr>
              <a:t>Profesora: Tamara Burgos. 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="" xmlns:a16="http://schemas.microsoft.com/office/drawing/2014/main" id="{2D82A42F-AEBE-4065-9792-036A904D85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59646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32D76"/>
          </a:solidFill>
          <a:ln w="38100" cap="rnd">
            <a:solidFill>
              <a:srgbClr val="E32D76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4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593B2EE-7FE2-46DB-8738-AF52E109C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es Lenguaje Algebraico?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0CCDC28-C357-4CB8-84E5-A5EC13E2F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174" y="1929383"/>
            <a:ext cx="10515600" cy="4251960"/>
          </a:xfrm>
        </p:spPr>
        <p:txBody>
          <a:bodyPr/>
          <a:lstStyle/>
          <a:p>
            <a:r>
              <a:rPr lang="es-CL" dirty="0">
                <a:latin typeface="Bahnschrift Condensed" panose="020B0502040204020203" pitchFamily="34" charset="0"/>
              </a:rPr>
              <a:t>Es una expresión matemática que contiene tres elementos esenciales. </a:t>
            </a:r>
          </a:p>
          <a:p>
            <a:r>
              <a:rPr lang="es-CL" sz="3000" dirty="0">
                <a:latin typeface="Bahnschrift Condensed" panose="020B0502040204020203" pitchFamily="34" charset="0"/>
              </a:rPr>
              <a:t>1) LETRAS.</a:t>
            </a:r>
          </a:p>
          <a:p>
            <a:r>
              <a:rPr lang="es-CL" sz="3000" dirty="0">
                <a:latin typeface="Bahnschrift Condensed" panose="020B0502040204020203" pitchFamily="34" charset="0"/>
              </a:rPr>
              <a:t>2) NÚMEROS.</a:t>
            </a:r>
          </a:p>
          <a:p>
            <a:r>
              <a:rPr lang="es-CL" sz="3000" dirty="0">
                <a:latin typeface="Bahnschrift Condensed" panose="020B0502040204020203" pitchFamily="34" charset="0"/>
              </a:rPr>
              <a:t>3) OPERACIONES. </a:t>
            </a:r>
          </a:p>
        </p:txBody>
      </p:sp>
      <p:pic>
        <p:nvPicPr>
          <p:cNvPr id="1026" name="Picture 2" descr="Expresiones algebraicas - Spanish GED 365">
            <a:extLst>
              <a:ext uri="{FF2B5EF4-FFF2-40B4-BE49-F238E27FC236}">
                <a16:creationId xmlns="" xmlns:a16="http://schemas.microsoft.com/office/drawing/2014/main" id="{AE687423-D432-428D-ADA3-BAC2C593B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912" y="2357437"/>
            <a:ext cx="2524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74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0A24F25-C49C-4FC4-8BA7-7712AD88B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Conceptos importantes: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4A6BB7C-FEEC-45F6-AF53-C16075B8B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2539" y="2260092"/>
            <a:ext cx="8875643" cy="233781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s-CL" dirty="0">
                <a:latin typeface="+mj-lt"/>
              </a:rPr>
              <a:t>Una expresión algebraica como las que se mostraron en la diapositiva anterior pueden ser escritas o traducidas a  un lenguaje natural utilizando los siguientes conceptos. </a:t>
            </a:r>
          </a:p>
          <a:p>
            <a:r>
              <a:rPr lang="es-CL" b="1" dirty="0">
                <a:latin typeface="+mj-lt"/>
              </a:rPr>
              <a:t>CONSIDERA CADA UNO COMO IMPORTANTE </a:t>
            </a:r>
            <a:r>
              <a:rPr lang="es-CL" b="1" dirty="0">
                <a:latin typeface="+mj-lt"/>
                <a:sym typeface="Wingdings" panose="05000000000000000000" pitchFamily="2" charset="2"/>
              </a:rPr>
              <a:t> </a:t>
            </a:r>
            <a:endParaRPr lang="es-CL" b="1" dirty="0">
              <a:latin typeface="+mj-lt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CE7067F0-4BB9-419D-95D9-013F64AC84A3}"/>
              </a:ext>
            </a:extLst>
          </p:cNvPr>
          <p:cNvSpPr txBox="1"/>
          <p:nvPr/>
        </p:nvSpPr>
        <p:spPr>
          <a:xfrm>
            <a:off x="993913" y="5021293"/>
            <a:ext cx="985630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500" dirty="0">
                <a:latin typeface="+mj-lt"/>
              </a:rPr>
              <a:t>EJEMPLO: La expresión   </a:t>
            </a:r>
            <a:r>
              <a:rPr lang="es-CL" sz="2500" dirty="0">
                <a:solidFill>
                  <a:srgbClr val="FF0000"/>
                </a:solidFill>
                <a:latin typeface="+mj-lt"/>
              </a:rPr>
              <a:t>2m – 3  </a:t>
            </a:r>
            <a:r>
              <a:rPr lang="es-CL" sz="2500" dirty="0">
                <a:latin typeface="+mj-lt"/>
              </a:rPr>
              <a:t>puede ser traducida a lenguaje natural como </a:t>
            </a:r>
          </a:p>
          <a:p>
            <a:pPr algn="ctr"/>
            <a:r>
              <a:rPr lang="es-CL" sz="2500" dirty="0">
                <a:latin typeface="+mj-lt"/>
              </a:rPr>
              <a:t> “EL DOBLE DE UN NÚMERO DISMINUIDO EN TRES”  </a:t>
            </a:r>
          </a:p>
        </p:txBody>
      </p:sp>
    </p:spTree>
    <p:extLst>
      <p:ext uri="{BB962C8B-B14F-4D97-AF65-F5344CB8AC3E}">
        <p14:creationId xmlns:p14="http://schemas.microsoft.com/office/powerpoint/2010/main" val="334116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0C731C1-903D-4D90-BC5D-110C4D7AA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10000" b="1" dirty="0">
                <a:solidFill>
                  <a:srgbClr val="FF0000"/>
                </a:solidFill>
              </a:rPr>
              <a:t>2m – 3</a:t>
            </a:r>
            <a:endParaRPr lang="es-CL" sz="10000" b="1" dirty="0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="" xmlns:a16="http://schemas.microsoft.com/office/drawing/2014/main" id="{43EB9816-F23F-4BB2-AFB9-28D6C17EA09E}"/>
              </a:ext>
            </a:extLst>
          </p:cNvPr>
          <p:cNvCxnSpPr/>
          <p:nvPr/>
        </p:nvCxnSpPr>
        <p:spPr>
          <a:xfrm flipH="1">
            <a:off x="3114261" y="3220278"/>
            <a:ext cx="1895061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="" xmlns:a16="http://schemas.microsoft.com/office/drawing/2014/main" id="{A5301B5F-6112-4002-A13C-CC9385B79331}"/>
              </a:ext>
            </a:extLst>
          </p:cNvPr>
          <p:cNvCxnSpPr/>
          <p:nvPr/>
        </p:nvCxnSpPr>
        <p:spPr>
          <a:xfrm>
            <a:off x="5817704" y="3220278"/>
            <a:ext cx="0" cy="675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="" xmlns:a16="http://schemas.microsoft.com/office/drawing/2014/main" id="{F1E7DA01-69DD-452F-AAEB-252C50B38E5D}"/>
              </a:ext>
            </a:extLst>
          </p:cNvPr>
          <p:cNvCxnSpPr>
            <a:cxnSpLocks/>
          </p:cNvCxnSpPr>
          <p:nvPr/>
        </p:nvCxnSpPr>
        <p:spPr>
          <a:xfrm>
            <a:off x="6506817" y="3021496"/>
            <a:ext cx="954157" cy="874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="" xmlns:a16="http://schemas.microsoft.com/office/drawing/2014/main" id="{2A148549-52B4-47D1-AF9B-A0C4576C23BC}"/>
              </a:ext>
            </a:extLst>
          </p:cNvPr>
          <p:cNvCxnSpPr>
            <a:cxnSpLocks/>
          </p:cNvCxnSpPr>
          <p:nvPr/>
        </p:nvCxnSpPr>
        <p:spPr>
          <a:xfrm>
            <a:off x="7315200" y="3021496"/>
            <a:ext cx="2093844" cy="715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="" xmlns:a16="http://schemas.microsoft.com/office/drawing/2014/main" id="{28F2D8CE-36D7-4972-A0BD-B69E5B9A30D1}"/>
              </a:ext>
            </a:extLst>
          </p:cNvPr>
          <p:cNvSpPr txBox="1"/>
          <p:nvPr/>
        </p:nvSpPr>
        <p:spPr>
          <a:xfrm>
            <a:off x="2559327" y="3896139"/>
            <a:ext cx="1350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+mj-lt"/>
              </a:rPr>
              <a:t>EL DOBLE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="" xmlns:a16="http://schemas.microsoft.com/office/drawing/2014/main" id="{845BE455-94BC-484D-8D87-6381DE67B571}"/>
              </a:ext>
            </a:extLst>
          </p:cNvPr>
          <p:cNvSpPr txBox="1"/>
          <p:nvPr/>
        </p:nvSpPr>
        <p:spPr>
          <a:xfrm>
            <a:off x="4731026" y="3896139"/>
            <a:ext cx="2093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+mj-lt"/>
              </a:rPr>
              <a:t>DE UN NÚMERO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="" xmlns:a16="http://schemas.microsoft.com/office/drawing/2014/main" id="{96CCBEC4-7DE4-4792-930F-52EDC367DCA3}"/>
              </a:ext>
            </a:extLst>
          </p:cNvPr>
          <p:cNvSpPr txBox="1"/>
          <p:nvPr/>
        </p:nvSpPr>
        <p:spPr>
          <a:xfrm>
            <a:off x="7036904" y="3896139"/>
            <a:ext cx="1696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+mj-lt"/>
              </a:rPr>
              <a:t>DISMINUIDO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="" xmlns:a16="http://schemas.microsoft.com/office/drawing/2014/main" id="{98F3F760-FAC2-4E13-AE96-AD329653EABE}"/>
              </a:ext>
            </a:extLst>
          </p:cNvPr>
          <p:cNvSpPr txBox="1"/>
          <p:nvPr/>
        </p:nvSpPr>
        <p:spPr>
          <a:xfrm>
            <a:off x="9117496" y="3896139"/>
            <a:ext cx="1232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+mj-lt"/>
              </a:rPr>
              <a:t>EN TRES</a:t>
            </a:r>
          </a:p>
        </p:txBody>
      </p:sp>
    </p:spTree>
    <p:extLst>
      <p:ext uri="{BB962C8B-B14F-4D97-AF65-F5344CB8AC3E}">
        <p14:creationId xmlns:p14="http://schemas.microsoft.com/office/powerpoint/2010/main" val="235810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3BA9FC6-2FBC-46D4-AAF1-00FC78404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SE LE LLAMARÁ A LA INCÓGNITA: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7EB14C06-EFD2-4D7D-B11E-098AAF22B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latin typeface="+mj-lt"/>
              </a:rPr>
              <a:t>La incógnita es un valor que aún no se sabe y que en matemática es representado por una letra (cualquiera)  </a:t>
            </a:r>
            <a:r>
              <a:rPr lang="es-CL" dirty="0" smtClean="0">
                <a:latin typeface="+mj-lt"/>
              </a:rPr>
              <a:t>y </a:t>
            </a:r>
            <a:r>
              <a:rPr lang="es-CL" dirty="0">
                <a:latin typeface="+mj-lt"/>
              </a:rPr>
              <a:t>para su traducción se utilizarán los siguientes conceptos:</a:t>
            </a:r>
          </a:p>
          <a:p>
            <a:r>
              <a:rPr lang="es-CL" dirty="0">
                <a:latin typeface="+mj-lt"/>
              </a:rPr>
              <a:t>Siempre que tengamos una letra </a:t>
            </a:r>
            <a:r>
              <a:rPr lang="es-CL" dirty="0">
                <a:solidFill>
                  <a:srgbClr val="FF0000"/>
                </a:solidFill>
                <a:latin typeface="+mj-lt"/>
              </a:rPr>
              <a:t>X , y, z, a, b, c </a:t>
            </a:r>
            <a:r>
              <a:rPr lang="es-CL" dirty="0" err="1">
                <a:latin typeface="+mj-lt"/>
              </a:rPr>
              <a:t>etc</a:t>
            </a:r>
            <a:r>
              <a:rPr lang="es-CL" dirty="0">
                <a:latin typeface="+mj-lt"/>
              </a:rPr>
              <a:t>… </a:t>
            </a:r>
          </a:p>
          <a:p>
            <a:pPr marL="0" indent="0">
              <a:buNone/>
            </a:pPr>
            <a:r>
              <a:rPr lang="es-CL" dirty="0">
                <a:latin typeface="+mj-lt"/>
              </a:rPr>
              <a:t>Le llamaremos: </a:t>
            </a:r>
          </a:p>
          <a:p>
            <a:r>
              <a:rPr lang="es-CL" b="1" dirty="0">
                <a:latin typeface="+mj-lt"/>
              </a:rPr>
              <a:t> UN NÚMERO</a:t>
            </a:r>
          </a:p>
          <a:p>
            <a:r>
              <a:rPr lang="es-CL" b="1" dirty="0">
                <a:latin typeface="+mj-lt"/>
              </a:rPr>
              <a:t>UNA CANTIDAD. </a:t>
            </a:r>
          </a:p>
        </p:txBody>
      </p:sp>
    </p:spTree>
    <p:extLst>
      <p:ext uri="{BB962C8B-B14F-4D97-AF65-F5344CB8AC3E}">
        <p14:creationId xmlns:p14="http://schemas.microsoft.com/office/powerpoint/2010/main" val="417740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2373BC6-8C70-4419-A89C-653F0D8BE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PARA LA MULTIPLICACIÓN: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4B950E5-85D3-489B-A6E2-178BAFFF1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sz="2000" dirty="0">
                <a:latin typeface="+mj-lt"/>
              </a:rPr>
              <a:t>CADA VEZ QUE UN NÚMERO ESTÉ AL LADO DE UNA LETRA, QUIERE DECIR QUE </a:t>
            </a:r>
            <a:r>
              <a:rPr lang="es-CL" sz="2000" dirty="0" smtClean="0">
                <a:latin typeface="+mj-lt"/>
              </a:rPr>
              <a:t>ESTÁN </a:t>
            </a:r>
            <a:r>
              <a:rPr lang="es-CL" sz="2000" dirty="0">
                <a:solidFill>
                  <a:schemeClr val="accent1"/>
                </a:solidFill>
                <a:latin typeface="+mj-lt"/>
              </a:rPr>
              <a:t>MULTIPLICANDO</a:t>
            </a:r>
            <a:r>
              <a:rPr lang="es-CL" sz="2000" dirty="0">
                <a:latin typeface="+mj-lt"/>
              </a:rPr>
              <a:t> Y PARA ELLO SE UTILIZARÁN LAS SIGUIENTES FRASES: </a:t>
            </a:r>
          </a:p>
          <a:p>
            <a:endParaRPr lang="es-CL" sz="2000" dirty="0">
              <a:latin typeface="+mj-lt"/>
            </a:endParaRPr>
          </a:p>
          <a:p>
            <a:r>
              <a:rPr lang="es-CL" sz="2000" dirty="0">
                <a:latin typeface="+mj-lt"/>
              </a:rPr>
              <a:t> 2m : El </a:t>
            </a:r>
            <a:r>
              <a:rPr lang="es-CL" sz="20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doble</a:t>
            </a:r>
            <a:r>
              <a:rPr lang="es-CL" sz="2000" dirty="0">
                <a:latin typeface="+mj-lt"/>
              </a:rPr>
              <a:t> de un número/cantidad.</a:t>
            </a:r>
          </a:p>
          <a:p>
            <a:r>
              <a:rPr lang="es-CL" sz="2000" dirty="0">
                <a:latin typeface="+mj-lt"/>
              </a:rPr>
              <a:t>3x   : El </a:t>
            </a:r>
            <a:r>
              <a:rPr lang="es-CL" sz="20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triple</a:t>
            </a:r>
            <a:r>
              <a:rPr lang="es-CL" sz="2000" dirty="0">
                <a:latin typeface="+mj-lt"/>
              </a:rPr>
              <a:t> de un número/cantidad.</a:t>
            </a:r>
          </a:p>
          <a:p>
            <a:r>
              <a:rPr lang="es-CL" sz="2000" dirty="0">
                <a:latin typeface="+mj-lt"/>
              </a:rPr>
              <a:t>4ª   : El </a:t>
            </a:r>
            <a:r>
              <a:rPr lang="es-CL" sz="20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cuádruple</a:t>
            </a:r>
            <a:r>
              <a:rPr lang="es-CL" sz="2000" dirty="0">
                <a:latin typeface="+mj-lt"/>
              </a:rPr>
              <a:t> de un número/cantidad.</a:t>
            </a:r>
          </a:p>
          <a:p>
            <a:r>
              <a:rPr lang="es-CL" sz="2000" dirty="0">
                <a:latin typeface="+mj-lt"/>
              </a:rPr>
              <a:t>5z   : El </a:t>
            </a:r>
            <a:r>
              <a:rPr lang="es-CL" sz="20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quíntuple</a:t>
            </a:r>
            <a:r>
              <a:rPr lang="es-CL" sz="2000" dirty="0">
                <a:latin typeface="+mj-lt"/>
              </a:rPr>
              <a:t> de un número/cantidad.</a:t>
            </a:r>
          </a:p>
          <a:p>
            <a:r>
              <a:rPr lang="es-CL" sz="2000" dirty="0">
                <a:latin typeface="+mj-lt"/>
              </a:rPr>
              <a:t>6p   :El </a:t>
            </a:r>
            <a:r>
              <a:rPr lang="es-CL" sz="20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séxtuple</a:t>
            </a:r>
            <a:r>
              <a:rPr lang="es-CL" sz="2000" dirty="0">
                <a:latin typeface="+mj-lt"/>
              </a:rPr>
              <a:t> de un número/cantidad. </a:t>
            </a:r>
          </a:p>
          <a:p>
            <a:endParaRPr lang="es-CL" sz="2000" dirty="0">
              <a:latin typeface="+mj-lt"/>
            </a:endParaRPr>
          </a:p>
          <a:p>
            <a:r>
              <a:rPr lang="es-CL" sz="2000" dirty="0">
                <a:latin typeface="+mj-lt"/>
              </a:rPr>
              <a:t>También puede estar escrito como 2 </a:t>
            </a:r>
            <a:r>
              <a:rPr lang="es-CL" sz="900" dirty="0">
                <a:latin typeface="+mj-lt"/>
              </a:rPr>
              <a:t>x</a:t>
            </a:r>
            <a:r>
              <a:rPr lang="es-CL" sz="2000" dirty="0">
                <a:latin typeface="+mj-lt"/>
              </a:rPr>
              <a:t> a    e s lo mismo que 2a</a:t>
            </a:r>
          </a:p>
        </p:txBody>
      </p:sp>
    </p:spTree>
    <p:extLst>
      <p:ext uri="{BB962C8B-B14F-4D97-AF65-F5344CB8AC3E}">
        <p14:creationId xmlns:p14="http://schemas.microsoft.com/office/powerpoint/2010/main" val="179558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AB2EF3A-26DD-4ABC-9147-4D4ED875A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PARA LA DIVISIÓN: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="" xmlns:a16="http://schemas.microsoft.com/office/drawing/2014/main" id="{C321D3C6-7A0B-4991-A331-5053908EFE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algn="just"/>
                <a:r>
                  <a:rPr lang="es-CL" sz="2000" dirty="0">
                    <a:latin typeface="+mj-lt"/>
                  </a:rPr>
                  <a:t>Cada vez que un número esté escrito como </a:t>
                </a:r>
                <a:r>
                  <a:rPr lang="es-CL" sz="2000" b="1" dirty="0">
                    <a:solidFill>
                      <a:srgbClr val="FF0000"/>
                    </a:solidFill>
                    <a:latin typeface="+mj-lt"/>
                  </a:rPr>
                  <a:t>fracción</a:t>
                </a:r>
                <a:r>
                  <a:rPr lang="es-CL" sz="2000" dirty="0">
                    <a:latin typeface="+mj-lt"/>
                  </a:rPr>
                  <a:t> se estará refiriendo a una </a:t>
                </a:r>
                <a:r>
                  <a:rPr lang="es-CL" sz="2000" b="1" u="sng" dirty="0">
                    <a:solidFill>
                      <a:srgbClr val="FF0000"/>
                    </a:solidFill>
                    <a:latin typeface="+mj-lt"/>
                  </a:rPr>
                  <a:t>división</a:t>
                </a:r>
                <a:r>
                  <a:rPr lang="es-CL" sz="2000" u="sng" dirty="0">
                    <a:solidFill>
                      <a:srgbClr val="FF0000"/>
                    </a:solidFill>
                    <a:latin typeface="+mj-lt"/>
                  </a:rPr>
                  <a:t> </a:t>
                </a:r>
                <a:r>
                  <a:rPr lang="es-CL" sz="2000" dirty="0">
                    <a:latin typeface="+mj-lt"/>
                  </a:rPr>
                  <a:t>y para ello se utilizarán los siguientes conceptos en su traducción a lenguaje algebraico y la letra siempre estará arriba en el numerador. </a:t>
                </a:r>
              </a:p>
              <a:p>
                <a:pPr algn="just"/>
                <a:r>
                  <a:rPr lang="es-CL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CL" b="0" i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s-CL" dirty="0">
                    <a:latin typeface="+mj-lt"/>
                  </a:rPr>
                  <a:t>La </a:t>
                </a:r>
                <a:r>
                  <a:rPr lang="es-CL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+mj-lt"/>
                  </a:rPr>
                  <a:t>mitad</a:t>
                </a:r>
                <a:r>
                  <a:rPr lang="es-CL" dirty="0">
                    <a:latin typeface="+mj-lt"/>
                  </a:rPr>
                  <a:t> de un número/ cantidad.</a:t>
                </a:r>
              </a:p>
              <a:p>
                <a:pPr algn="just"/>
                <a:r>
                  <a:rPr lang="es-CL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s-CL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CL" dirty="0"/>
                  <a:t> </a:t>
                </a:r>
                <a:r>
                  <a:rPr lang="es-CL" dirty="0">
                    <a:latin typeface="+mj-lt"/>
                  </a:rPr>
                  <a:t>La </a:t>
                </a:r>
                <a:r>
                  <a:rPr lang="es-CL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+mj-lt"/>
                  </a:rPr>
                  <a:t>tercera parte </a:t>
                </a:r>
                <a:r>
                  <a:rPr lang="es-CL" dirty="0">
                    <a:latin typeface="+mj-lt"/>
                  </a:rPr>
                  <a:t>de un  número/ cantidad.</a:t>
                </a:r>
              </a:p>
              <a:p>
                <a:pPr algn="just"/>
                <a:r>
                  <a:rPr lang="es-CL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s-CL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CL" dirty="0">
                    <a:latin typeface="+mj-lt"/>
                  </a:rPr>
                  <a:t>La </a:t>
                </a:r>
                <a:r>
                  <a:rPr lang="es-CL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+mj-lt"/>
                  </a:rPr>
                  <a:t>cuarta parte </a:t>
                </a:r>
                <a:r>
                  <a:rPr lang="es-CL" dirty="0">
                    <a:latin typeface="+mj-lt"/>
                  </a:rPr>
                  <a:t>de un número/ cantidad.</a:t>
                </a:r>
              </a:p>
              <a:p>
                <a:pPr algn="just"/>
                <a:r>
                  <a:rPr lang="es-CL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ñ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s-CL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CL" dirty="0">
                    <a:latin typeface="+mj-lt"/>
                  </a:rPr>
                  <a:t> La </a:t>
                </a:r>
                <a:r>
                  <a:rPr lang="es-CL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+mj-lt"/>
                  </a:rPr>
                  <a:t>décima parte </a:t>
                </a:r>
                <a:r>
                  <a:rPr lang="es-CL" dirty="0">
                    <a:latin typeface="+mj-lt"/>
                  </a:rPr>
                  <a:t>de un número/ cantidad.</a:t>
                </a:r>
              </a:p>
              <a:p>
                <a:pPr marL="0" indent="0" algn="just">
                  <a:buNone/>
                </a:pPr>
                <a:r>
                  <a:rPr lang="es-CL" sz="2200" dirty="0">
                    <a:latin typeface="+mj-lt"/>
                  </a:rPr>
                  <a:t>LA DIVISIÓN TAMBIÉN LA PUEDES ENCONTRAR COMO </a:t>
                </a:r>
                <a:r>
                  <a:rPr lang="es-CL" sz="2200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+mj-lt"/>
                  </a:rPr>
                  <a:t>Z:2  </a:t>
                </a:r>
                <a:r>
                  <a:rPr lang="es-CL" sz="2200" dirty="0">
                    <a:latin typeface="+mj-lt"/>
                  </a:rPr>
                  <a:t>o  </a:t>
                </a:r>
                <a:r>
                  <a:rPr lang="es-CL" sz="2200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+mj-lt"/>
                  </a:rPr>
                  <a:t>Z/2   </a:t>
                </a:r>
                <a:r>
                  <a:rPr lang="es-CL" sz="2200" dirty="0">
                    <a:latin typeface="+mj-lt"/>
                  </a:rPr>
                  <a:t>Y SERÁ LO MISMO QUE LA FRACCIÓN. </a:t>
                </a:r>
              </a:p>
              <a:p>
                <a:pPr algn="just"/>
                <a:endParaRPr lang="es-CL" dirty="0"/>
              </a:p>
              <a:p>
                <a:pPr algn="just"/>
                <a:endParaRPr lang="es-CL" dirty="0">
                  <a:latin typeface="+mj-lt"/>
                </a:endParaRPr>
              </a:p>
              <a:p>
                <a:pPr algn="just"/>
                <a:endParaRPr lang="es-CL" sz="20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321D3C6-7A0B-4991-A331-5053908EFE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28" t="-1435" r="-58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277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AA513C3-A4E4-4622-8C4C-9669A8E41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PARA LOS SIGNOS: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5147AC5-D0BC-4FA5-8FC4-AAB44E0F4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 </a:t>
            </a:r>
            <a:r>
              <a:rPr lang="es-CL" dirty="0">
                <a:latin typeface="+mj-lt"/>
              </a:rPr>
              <a:t>CADA SIGNO </a:t>
            </a:r>
            <a:r>
              <a:rPr lang="es-CL" dirty="0" smtClean="0">
                <a:latin typeface="+mj-lt"/>
              </a:rPr>
              <a:t>SERÁ </a:t>
            </a:r>
            <a:r>
              <a:rPr lang="es-CL" dirty="0">
                <a:latin typeface="+mj-lt"/>
              </a:rPr>
              <a:t>TRADUCIDO CON LOS SIGUIENTES CONCEPTOS:</a:t>
            </a:r>
          </a:p>
          <a:p>
            <a:pPr marL="0" indent="0">
              <a:buNone/>
            </a:pPr>
            <a:r>
              <a:rPr lang="es-CL" dirty="0">
                <a:latin typeface="+mj-lt"/>
              </a:rPr>
              <a:t> </a:t>
            </a:r>
          </a:p>
          <a:p>
            <a:r>
              <a:rPr lang="es-CL" dirty="0">
                <a:latin typeface="+mj-lt"/>
              </a:rPr>
              <a:t>  </a:t>
            </a:r>
            <a:r>
              <a:rPr lang="es-CL" dirty="0">
                <a:solidFill>
                  <a:schemeClr val="accent1"/>
                </a:solidFill>
                <a:latin typeface="+mj-lt"/>
              </a:rPr>
              <a:t>+</a:t>
            </a:r>
            <a:r>
              <a:rPr lang="es-CL" dirty="0">
                <a:latin typeface="+mj-lt"/>
              </a:rPr>
              <a:t> : AUMENTADO </a:t>
            </a:r>
          </a:p>
          <a:p>
            <a:r>
              <a:rPr lang="es-CL" dirty="0">
                <a:latin typeface="+mj-lt"/>
              </a:rPr>
              <a:t>  </a:t>
            </a:r>
            <a:r>
              <a:rPr lang="es-CL" dirty="0">
                <a:solidFill>
                  <a:schemeClr val="accent1"/>
                </a:solidFill>
                <a:latin typeface="+mj-lt"/>
              </a:rPr>
              <a:t>-</a:t>
            </a:r>
            <a:r>
              <a:rPr lang="es-CL" dirty="0">
                <a:latin typeface="+mj-lt"/>
              </a:rPr>
              <a:t> : DISMINUIDO</a:t>
            </a:r>
          </a:p>
          <a:p>
            <a:r>
              <a:rPr lang="es-CL" dirty="0">
                <a:latin typeface="+mj-lt"/>
              </a:rPr>
              <a:t>  </a:t>
            </a:r>
            <a:r>
              <a:rPr lang="es-CL" dirty="0">
                <a:solidFill>
                  <a:schemeClr val="accent1"/>
                </a:solidFill>
                <a:latin typeface="+mj-lt"/>
              </a:rPr>
              <a:t>=</a:t>
            </a:r>
            <a:r>
              <a:rPr lang="es-CL" dirty="0">
                <a:latin typeface="+mj-lt"/>
              </a:rPr>
              <a:t>: EQUIVALE o ES IGUAL A</a:t>
            </a:r>
          </a:p>
          <a:p>
            <a:endParaRPr lang="es-C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063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9E44B15-513E-4306-91CD-7A1963B60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OTROS: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8D0FBFF-EC1E-4E5B-9448-11A81C362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latin typeface="Bahnschrift SemiBold Condensed" panose="020B0502040204020203" pitchFamily="34" charset="0"/>
              </a:rPr>
              <a:t>Si te encuentras con las siguientes expresiones también puedes escribirlas como:</a:t>
            </a:r>
          </a:p>
          <a:p>
            <a:r>
              <a:rPr lang="es-CL" dirty="0">
                <a:solidFill>
                  <a:schemeClr val="accent1"/>
                </a:solidFill>
                <a:latin typeface="Bahnschrift SemiBold Condensed" panose="020B0502040204020203" pitchFamily="34" charset="0"/>
              </a:rPr>
              <a:t>A – c </a:t>
            </a:r>
            <a:r>
              <a:rPr lang="es-CL" dirty="0">
                <a:latin typeface="Bahnschrift SemiBold Condensed" panose="020B0502040204020203" pitchFamily="34" charset="0"/>
              </a:rPr>
              <a:t>: La diferencia entre dos números.</a:t>
            </a:r>
          </a:p>
          <a:p>
            <a:r>
              <a:rPr lang="es-CL" dirty="0">
                <a:solidFill>
                  <a:schemeClr val="accent1"/>
                </a:solidFill>
                <a:latin typeface="Bahnschrift SemiBold Condensed" panose="020B0502040204020203" pitchFamily="34" charset="0"/>
              </a:rPr>
              <a:t>X+1 </a:t>
            </a:r>
            <a:r>
              <a:rPr lang="es-CL" dirty="0">
                <a:latin typeface="Bahnschrift SemiBold Condensed" panose="020B0502040204020203" pitchFamily="34" charset="0"/>
              </a:rPr>
              <a:t>: El sucesor de un número.</a:t>
            </a:r>
          </a:p>
          <a:p>
            <a:r>
              <a:rPr lang="es-CL" dirty="0">
                <a:solidFill>
                  <a:schemeClr val="accent1"/>
                </a:solidFill>
                <a:latin typeface="Bahnschrift SemiBold Condensed" panose="020B0502040204020203" pitchFamily="34" charset="0"/>
              </a:rPr>
              <a:t>Z-1</a:t>
            </a:r>
            <a:r>
              <a:rPr lang="es-CL" dirty="0">
                <a:latin typeface="Bahnschrift SemiBold Condensed" panose="020B0502040204020203" pitchFamily="34" charset="0"/>
              </a:rPr>
              <a:t> : El antecesor de un número.</a:t>
            </a:r>
          </a:p>
          <a:p>
            <a:r>
              <a:rPr lang="es-CL" dirty="0">
                <a:solidFill>
                  <a:schemeClr val="accent1"/>
                </a:solidFill>
                <a:latin typeface="Bahnschrift SemiBold Condensed" panose="020B0502040204020203" pitchFamily="34" charset="0"/>
              </a:rPr>
              <a:t>M </a:t>
            </a:r>
            <a:r>
              <a:rPr lang="es-CL" baseline="30000" dirty="0">
                <a:solidFill>
                  <a:schemeClr val="accent1"/>
                </a:solidFill>
                <a:latin typeface="Bahnschrift SemiBold Condensed" panose="020B0502040204020203" pitchFamily="34" charset="0"/>
              </a:rPr>
              <a:t>2  </a:t>
            </a:r>
            <a:endParaRPr lang="es-CL" dirty="0">
              <a:latin typeface="Bahnschrift SemiBold Condensed" panose="020B0502040204020203" pitchFamily="34" charset="0"/>
            </a:endParaRPr>
          </a:p>
          <a:p>
            <a:r>
              <a:rPr lang="es-CL" dirty="0">
                <a:solidFill>
                  <a:schemeClr val="accent1"/>
                </a:solidFill>
                <a:latin typeface="Bahnschrift SemiBold Condensed" panose="020B0502040204020203" pitchFamily="34" charset="0"/>
              </a:rPr>
              <a:t>K </a:t>
            </a:r>
            <a:r>
              <a:rPr lang="es-CL" baseline="30000" dirty="0">
                <a:solidFill>
                  <a:schemeClr val="accent1"/>
                </a:solidFill>
                <a:latin typeface="Bahnschrift SemiBold Condensed" panose="020B0502040204020203" pitchFamily="34" charset="0"/>
              </a:rPr>
              <a:t>3</a:t>
            </a:r>
            <a:r>
              <a:rPr lang="es-CL" baseline="30000" dirty="0">
                <a:latin typeface="Bahnschrift SemiBold Condensed" panose="020B0502040204020203" pitchFamily="34" charset="0"/>
              </a:rPr>
              <a:t> : </a:t>
            </a:r>
            <a:endParaRPr lang="es-CL" dirty="0">
              <a:latin typeface="Bahnschrift SemiBold Condensed" panose="020B0502040204020203" pitchFamily="34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="" xmlns:a16="http://schemas.microsoft.com/office/drawing/2014/main" id="{D9163BA2-B954-4044-8B48-5BE5519A7B4E}"/>
              </a:ext>
            </a:extLst>
          </p:cNvPr>
          <p:cNvGrpSpPr/>
          <p:nvPr/>
        </p:nvGrpSpPr>
        <p:grpSpPr>
          <a:xfrm>
            <a:off x="1623390" y="4300331"/>
            <a:ext cx="7547114" cy="1202116"/>
            <a:chOff x="1623390" y="4300331"/>
            <a:chExt cx="7547114" cy="1202116"/>
          </a:xfrm>
        </p:grpSpPr>
        <p:sp>
          <p:nvSpPr>
            <p:cNvPr id="4" name="CuadroTexto 3">
              <a:extLst>
                <a:ext uri="{FF2B5EF4-FFF2-40B4-BE49-F238E27FC236}">
                  <a16:creationId xmlns="" xmlns:a16="http://schemas.microsoft.com/office/drawing/2014/main" id="{93D90CCB-9293-432E-8C1F-AA426D951CBF}"/>
                </a:ext>
              </a:extLst>
            </p:cNvPr>
            <p:cNvSpPr txBox="1"/>
            <p:nvPr/>
          </p:nvSpPr>
          <p:spPr>
            <a:xfrm>
              <a:off x="1623390" y="4300331"/>
              <a:ext cx="75471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latin typeface="Bahnschrift SemiBold Condensed" panose="020B0502040204020203" pitchFamily="34" charset="0"/>
                </a:rPr>
                <a:t>Una cantidad/ un número </a:t>
              </a:r>
              <a:r>
                <a:rPr lang="es-CL" sz="2800" dirty="0">
                  <a:solidFill>
                    <a:schemeClr val="accent1"/>
                  </a:solidFill>
                  <a:latin typeface="Bahnschrift SemiBold Condensed" panose="020B0502040204020203" pitchFamily="34" charset="0"/>
                </a:rPr>
                <a:t>al cuadrado </a:t>
              </a:r>
              <a:r>
                <a:rPr lang="es-CL" sz="2800" dirty="0">
                  <a:latin typeface="Bahnschrift SemiBold Condensed" panose="020B0502040204020203" pitchFamily="34" charset="0"/>
                </a:rPr>
                <a:t>o </a:t>
              </a:r>
              <a:r>
                <a:rPr lang="es-CL" sz="2800" dirty="0">
                  <a:solidFill>
                    <a:schemeClr val="accent1"/>
                  </a:solidFill>
                  <a:latin typeface="Bahnschrift SemiBold Condensed" panose="020B0502040204020203" pitchFamily="34" charset="0"/>
                </a:rPr>
                <a:t>elevado a dos.</a:t>
              </a:r>
              <a:endParaRPr lang="es-CL" sz="2800" dirty="0">
                <a:latin typeface="Bahnschrift SemiBold Condensed" panose="020B0502040204020203" pitchFamily="34" charset="0"/>
              </a:endParaRPr>
            </a:p>
          </p:txBody>
        </p:sp>
        <p:sp>
          <p:nvSpPr>
            <p:cNvPr id="5" name="CuadroTexto 4">
              <a:extLst>
                <a:ext uri="{FF2B5EF4-FFF2-40B4-BE49-F238E27FC236}">
                  <a16:creationId xmlns="" xmlns:a16="http://schemas.microsoft.com/office/drawing/2014/main" id="{B2689CA1-06BD-4A6D-B804-ED8BFA77604B}"/>
                </a:ext>
              </a:extLst>
            </p:cNvPr>
            <p:cNvSpPr txBox="1"/>
            <p:nvPr/>
          </p:nvSpPr>
          <p:spPr>
            <a:xfrm>
              <a:off x="1623390" y="4979227"/>
              <a:ext cx="64968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latin typeface="Bahnschrift SemiBold Condensed" panose="020B0502040204020203" pitchFamily="34" charset="0"/>
                </a:rPr>
                <a:t>Una cantidad/ un número </a:t>
              </a:r>
              <a:r>
                <a:rPr lang="es-CL" sz="2800" dirty="0">
                  <a:solidFill>
                    <a:schemeClr val="accent1"/>
                  </a:solidFill>
                  <a:latin typeface="Bahnschrift SemiBold Condensed" panose="020B0502040204020203" pitchFamily="34" charset="0"/>
                </a:rPr>
                <a:t>al cubo </a:t>
              </a:r>
              <a:r>
                <a:rPr lang="es-CL" sz="2800" dirty="0">
                  <a:latin typeface="Bahnschrift SemiBold Condensed" panose="020B0502040204020203" pitchFamily="34" charset="0"/>
                </a:rPr>
                <a:t>o </a:t>
              </a:r>
              <a:r>
                <a:rPr lang="es-CL" sz="2800" dirty="0">
                  <a:solidFill>
                    <a:schemeClr val="accent1"/>
                  </a:solidFill>
                  <a:latin typeface="Bahnschrift SemiBold Condensed" panose="020B0502040204020203" pitchFamily="34" charset="0"/>
                </a:rPr>
                <a:t>elevado a tres.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255980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LeftStep">
      <a:dk1>
        <a:srgbClr val="000000"/>
      </a:dk1>
      <a:lt1>
        <a:srgbClr val="FFFFFF"/>
      </a:lt1>
      <a:dk2>
        <a:srgbClr val="41243D"/>
      </a:dk2>
      <a:lt2>
        <a:srgbClr val="E2E8E6"/>
      </a:lt2>
      <a:accent1>
        <a:srgbClr val="E32D76"/>
      </a:accent1>
      <a:accent2>
        <a:srgbClr val="D11BAF"/>
      </a:accent2>
      <a:accent3>
        <a:srgbClr val="B82DE3"/>
      </a:accent3>
      <a:accent4>
        <a:srgbClr val="6D34D6"/>
      </a:accent4>
      <a:accent5>
        <a:srgbClr val="3A45E4"/>
      </a:accent5>
      <a:accent6>
        <a:srgbClr val="1B73D1"/>
      </a:accent6>
      <a:hlink>
        <a:srgbClr val="31946D"/>
      </a:hlink>
      <a:folHlink>
        <a:srgbClr val="7F7F7F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402</Words>
  <Application>Microsoft Office PowerPoint</Application>
  <PresentationFormat>Panorámica</PresentationFormat>
  <Paragraphs>56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Bahnschrift Condensed</vt:lpstr>
      <vt:lpstr>Bahnschrift SemiBold Condensed</vt:lpstr>
      <vt:lpstr>Cambria Math</vt:lpstr>
      <vt:lpstr>Chiller</vt:lpstr>
      <vt:lpstr>Modern Love</vt:lpstr>
      <vt:lpstr>The Hand</vt:lpstr>
      <vt:lpstr>Wingdings</vt:lpstr>
      <vt:lpstr>SketchyVTI</vt:lpstr>
      <vt:lpstr>“Lenguaje algebraico”</vt:lpstr>
      <vt:lpstr>¿Qué es Lenguaje Algebraico? </vt:lpstr>
      <vt:lpstr>Conceptos importantes: </vt:lpstr>
      <vt:lpstr>Presentación de PowerPoint</vt:lpstr>
      <vt:lpstr>SE LE LLAMARÁ A LA INCÓGNITA: </vt:lpstr>
      <vt:lpstr>PARA LA MULTIPLICACIÓN:</vt:lpstr>
      <vt:lpstr>PARA LA DIVISIÓN:</vt:lpstr>
      <vt:lpstr>PARA LOS SIGNOS: </vt:lpstr>
      <vt:lpstr>OTROS: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“Lenguaje algebraico”</dc:title>
  <dc:creator>Maria Ines Vega Yefi</dc:creator>
  <cp:lastModifiedBy>Usuario</cp:lastModifiedBy>
  <cp:revision>11</cp:revision>
  <dcterms:created xsi:type="dcterms:W3CDTF">2020-07-20T15:49:09Z</dcterms:created>
  <dcterms:modified xsi:type="dcterms:W3CDTF">2020-08-17T20:29:14Z</dcterms:modified>
</cp:coreProperties>
</file>