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058400" cy="7772400"/>
  <p:notesSz cx="10058400" cy="7772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72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D3B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D3B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D3B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4000" cy="6859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1674" y="1140383"/>
            <a:ext cx="591505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D3B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3041" y="1254442"/>
            <a:ext cx="8412317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2400" y="5522023"/>
            <a:ext cx="4975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3655" algn="ctr">
              <a:lnSpc>
                <a:spcPct val="100000"/>
              </a:lnSpc>
              <a:spcBef>
                <a:spcPts val="100"/>
              </a:spcBef>
            </a:pPr>
            <a:r>
              <a:rPr lang="es-CL">
                <a:latin typeface="Arial"/>
                <a:cs typeface="Arial"/>
              </a:rPr>
              <a:t>6º  Básico  –Material de apoyo a la Asignatura de Ciencias Naturales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algn="ctr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Unidad</a:t>
            </a:r>
            <a:r>
              <a:rPr spc="30" dirty="0"/>
              <a:t> </a:t>
            </a:r>
            <a:r>
              <a:rPr spc="-400" dirty="0"/>
              <a:t>2</a:t>
            </a:r>
          </a:p>
          <a:p>
            <a:pPr marL="140970" algn="ctr">
              <a:lnSpc>
                <a:spcPct val="100000"/>
              </a:lnSpc>
            </a:pPr>
            <a:r>
              <a:rPr spc="-105" dirty="0"/>
              <a:t>Conozco los </a:t>
            </a:r>
            <a:r>
              <a:rPr spc="-80" dirty="0"/>
              <a:t>cambios </a:t>
            </a:r>
            <a:r>
              <a:rPr spc="25" dirty="0"/>
              <a:t>de </a:t>
            </a:r>
            <a:r>
              <a:rPr spc="-35" dirty="0"/>
              <a:t>mi</a:t>
            </a:r>
            <a:r>
              <a:rPr spc="290" dirty="0"/>
              <a:t> </a:t>
            </a:r>
            <a:r>
              <a:rPr spc="-50" dirty="0"/>
              <a:t>cuerpo</a:t>
            </a:r>
          </a:p>
        </p:txBody>
      </p:sp>
      <p:sp>
        <p:nvSpPr>
          <p:cNvPr id="4" name="object 4"/>
          <p:cNvSpPr/>
          <p:nvPr/>
        </p:nvSpPr>
        <p:spPr>
          <a:xfrm>
            <a:off x="2673095" y="2314955"/>
            <a:ext cx="4436363" cy="2951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670" y="920115"/>
            <a:ext cx="67322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lang="es-CL" sz="1800" dirty="0">
                <a:latin typeface="Trebuchet MS"/>
                <a:cs typeface="Trebuchet MS"/>
              </a:rPr>
              <a:t>En el transcurso de la vida, los seres humanos pasamos por  distintas etapas de desarrollo, que se distinguen por los cambios  físicos, psicológicos y sociales que experimentamos.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8596" y="2086355"/>
            <a:ext cx="8110728" cy="4443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041" y="838200"/>
            <a:ext cx="419100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0">
              <a:lnSpc>
                <a:spcPct val="100000"/>
              </a:lnSpc>
              <a:spcBef>
                <a:spcPts val="100"/>
              </a:spcBef>
            </a:pPr>
            <a:r>
              <a:rPr sz="2400" spc="35" dirty="0">
                <a:latin typeface="Trebuchet MS"/>
                <a:cs typeface="Trebuchet MS"/>
              </a:rPr>
              <a:t>Si </a:t>
            </a:r>
            <a:r>
              <a:rPr sz="2400" spc="-30" dirty="0">
                <a:latin typeface="Trebuchet MS"/>
                <a:cs typeface="Trebuchet MS"/>
              </a:rPr>
              <a:t>comparas </a:t>
            </a:r>
            <a:r>
              <a:rPr sz="2400" spc="-55" dirty="0">
                <a:latin typeface="Trebuchet MS"/>
                <a:cs typeface="Trebuchet MS"/>
              </a:rPr>
              <a:t>cómo </a:t>
            </a:r>
            <a:r>
              <a:rPr sz="2400" spc="-20" dirty="0">
                <a:latin typeface="Trebuchet MS"/>
                <a:cs typeface="Trebuchet MS"/>
              </a:rPr>
              <a:t>eras  </a:t>
            </a:r>
            <a:r>
              <a:rPr sz="2400" spc="-35" dirty="0">
                <a:latin typeface="Trebuchet MS"/>
                <a:cs typeface="Trebuchet MS"/>
              </a:rPr>
              <a:t>cuando </a:t>
            </a:r>
            <a:r>
              <a:rPr sz="2400" spc="-75" dirty="0">
                <a:latin typeface="Trebuchet MS"/>
                <a:cs typeface="Trebuchet MS"/>
              </a:rPr>
              <a:t>entraste al </a:t>
            </a:r>
            <a:r>
              <a:rPr sz="2400" spc="-80" dirty="0">
                <a:latin typeface="Trebuchet MS"/>
                <a:cs typeface="Trebuchet MS"/>
              </a:rPr>
              <a:t>colegio </a:t>
            </a:r>
            <a:r>
              <a:rPr sz="2400" spc="-190" dirty="0">
                <a:latin typeface="Trebuchet MS"/>
                <a:cs typeface="Trebuchet MS"/>
              </a:rPr>
              <a:t>y  </a:t>
            </a:r>
            <a:r>
              <a:rPr sz="2400" spc="-55" dirty="0">
                <a:latin typeface="Trebuchet MS"/>
                <a:cs typeface="Trebuchet MS"/>
              </a:rPr>
              <a:t>cómo </a:t>
            </a:r>
            <a:r>
              <a:rPr sz="2400" spc="-35" dirty="0">
                <a:latin typeface="Trebuchet MS"/>
                <a:cs typeface="Trebuchet MS"/>
              </a:rPr>
              <a:t>eres </a:t>
            </a:r>
            <a:r>
              <a:rPr sz="2400" spc="-80" dirty="0">
                <a:latin typeface="Trebuchet MS"/>
                <a:cs typeface="Trebuchet MS"/>
              </a:rPr>
              <a:t>ahora, </a:t>
            </a:r>
            <a:r>
              <a:rPr sz="2400" spc="-25" dirty="0">
                <a:latin typeface="Trebuchet MS"/>
                <a:cs typeface="Trebuchet MS"/>
              </a:rPr>
              <a:t>podrás </a:t>
            </a:r>
            <a:r>
              <a:rPr sz="2400" spc="-90" dirty="0">
                <a:latin typeface="Trebuchet MS"/>
                <a:cs typeface="Trebuchet MS"/>
              </a:rPr>
              <a:t>notar  </a:t>
            </a:r>
            <a:r>
              <a:rPr sz="2400" spc="-10" dirty="0">
                <a:latin typeface="Trebuchet MS"/>
                <a:cs typeface="Trebuchet MS"/>
              </a:rPr>
              <a:t>una </a:t>
            </a:r>
            <a:r>
              <a:rPr sz="2400" spc="-70" dirty="0">
                <a:latin typeface="Trebuchet MS"/>
                <a:cs typeface="Trebuchet MS"/>
              </a:rPr>
              <a:t>variedad </a:t>
            </a:r>
            <a:r>
              <a:rPr sz="2400" spc="-55" dirty="0">
                <a:latin typeface="Trebuchet MS"/>
                <a:cs typeface="Trebuchet MS"/>
              </a:rPr>
              <a:t>de </a:t>
            </a:r>
            <a:r>
              <a:rPr sz="2400" spc="-65" dirty="0">
                <a:latin typeface="Trebuchet MS"/>
                <a:cs typeface="Trebuchet MS"/>
              </a:rPr>
              <a:t>cambios. </a:t>
            </a:r>
            <a:r>
              <a:rPr sz="2400" spc="5" dirty="0">
                <a:latin typeface="Trebuchet MS"/>
                <a:cs typeface="Trebuchet MS"/>
              </a:rPr>
              <a:t>En</a:t>
            </a:r>
            <a:r>
              <a:rPr sz="2400" spc="-484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los  </a:t>
            </a:r>
            <a:r>
              <a:rPr sz="2400" spc="-70" dirty="0">
                <a:latin typeface="Trebuchet MS"/>
                <a:cs typeface="Trebuchet MS"/>
              </a:rPr>
              <a:t>primeros </a:t>
            </a:r>
            <a:r>
              <a:rPr sz="2400" spc="20" dirty="0">
                <a:latin typeface="Trebuchet MS"/>
                <a:cs typeface="Trebuchet MS"/>
              </a:rPr>
              <a:t>años </a:t>
            </a:r>
            <a:r>
              <a:rPr sz="2400" spc="-55" dirty="0">
                <a:latin typeface="Trebuchet MS"/>
                <a:cs typeface="Trebuchet MS"/>
              </a:rPr>
              <a:t>de </a:t>
            </a:r>
            <a:r>
              <a:rPr sz="2400" spc="-65" dirty="0">
                <a:latin typeface="Trebuchet MS"/>
                <a:cs typeface="Trebuchet MS"/>
              </a:rPr>
              <a:t>escuela,  </a:t>
            </a:r>
            <a:r>
              <a:rPr sz="2400" spc="-85" dirty="0">
                <a:latin typeface="Trebuchet MS"/>
                <a:cs typeface="Trebuchet MS"/>
              </a:rPr>
              <a:t>probablemente </a:t>
            </a:r>
            <a:r>
              <a:rPr sz="2400" spc="-30" dirty="0">
                <a:latin typeface="Trebuchet MS"/>
                <a:cs typeface="Trebuchet MS"/>
              </a:rPr>
              <a:t>solo </a:t>
            </a:r>
            <a:r>
              <a:rPr sz="2400" spc="10" dirty="0">
                <a:latin typeface="Trebuchet MS"/>
                <a:cs typeface="Trebuchet MS"/>
              </a:rPr>
              <a:t>pensabas  </a:t>
            </a:r>
            <a:r>
              <a:rPr sz="2400" spc="-40" dirty="0">
                <a:latin typeface="Trebuchet MS"/>
                <a:cs typeface="Trebuchet MS"/>
              </a:rPr>
              <a:t>en </a:t>
            </a:r>
            <a:r>
              <a:rPr sz="2400" spc="-155" dirty="0">
                <a:latin typeface="Trebuchet MS"/>
                <a:cs typeface="Trebuchet MS"/>
              </a:rPr>
              <a:t>jugar, </a:t>
            </a:r>
            <a:r>
              <a:rPr sz="2400" spc="-90" dirty="0">
                <a:latin typeface="Trebuchet MS"/>
                <a:cs typeface="Trebuchet MS"/>
              </a:rPr>
              <a:t>corrías, </a:t>
            </a:r>
            <a:r>
              <a:rPr sz="2400" spc="-20" dirty="0">
                <a:latin typeface="Trebuchet MS"/>
                <a:cs typeface="Trebuchet MS"/>
              </a:rPr>
              <a:t>saltabas </a:t>
            </a:r>
            <a:r>
              <a:rPr sz="2400" spc="-190" dirty="0">
                <a:latin typeface="Trebuchet MS"/>
                <a:cs typeface="Trebuchet MS"/>
              </a:rPr>
              <a:t>y  </a:t>
            </a:r>
            <a:r>
              <a:rPr sz="2400" spc="-50" dirty="0">
                <a:latin typeface="Trebuchet MS"/>
                <a:cs typeface="Trebuchet MS"/>
              </a:rPr>
              <a:t>trepabas </a:t>
            </a:r>
            <a:r>
              <a:rPr sz="2400" spc="5" dirty="0">
                <a:latin typeface="Trebuchet MS"/>
                <a:cs typeface="Trebuchet MS"/>
              </a:rPr>
              <a:t>a </a:t>
            </a:r>
            <a:r>
              <a:rPr sz="2400" spc="-25" dirty="0">
                <a:latin typeface="Trebuchet MS"/>
                <a:cs typeface="Trebuchet MS"/>
              </a:rPr>
              <a:t>los</a:t>
            </a:r>
            <a:r>
              <a:rPr sz="2400" spc="-340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árboles.</a:t>
            </a:r>
            <a:endParaRPr sz="2400">
              <a:latin typeface="Trebuchet MS"/>
              <a:cs typeface="Trebuchet MS"/>
            </a:endParaRPr>
          </a:p>
          <a:p>
            <a:pPr marL="12700" marR="57785">
              <a:lnSpc>
                <a:spcPct val="100000"/>
              </a:lnSpc>
            </a:pPr>
            <a:r>
              <a:rPr sz="2400" spc="-45" dirty="0">
                <a:latin typeface="Trebuchet MS"/>
                <a:cs typeface="Trebuchet MS"/>
              </a:rPr>
              <a:t>Seguramente </a:t>
            </a:r>
            <a:r>
              <a:rPr sz="2400" spc="-40" dirty="0">
                <a:latin typeface="Trebuchet MS"/>
                <a:cs typeface="Trebuchet MS"/>
              </a:rPr>
              <a:t>ahora </a:t>
            </a:r>
            <a:r>
              <a:rPr sz="2400" spc="-55" dirty="0">
                <a:latin typeface="Trebuchet MS"/>
                <a:cs typeface="Trebuchet MS"/>
              </a:rPr>
              <a:t>que </a:t>
            </a:r>
            <a:r>
              <a:rPr sz="2400" dirty="0">
                <a:latin typeface="Trebuchet MS"/>
                <a:cs typeface="Trebuchet MS"/>
              </a:rPr>
              <a:t>estás  </a:t>
            </a:r>
            <a:r>
              <a:rPr sz="2400" spc="-40" dirty="0">
                <a:latin typeface="Trebuchet MS"/>
                <a:cs typeface="Trebuchet MS"/>
              </a:rPr>
              <a:t>en </a:t>
            </a:r>
            <a:r>
              <a:rPr sz="2400" spc="40" dirty="0">
                <a:latin typeface="Trebuchet MS"/>
                <a:cs typeface="Trebuchet MS"/>
              </a:rPr>
              <a:t>6º </a:t>
            </a:r>
            <a:r>
              <a:rPr sz="2400" spc="-190" dirty="0">
                <a:latin typeface="Trebuchet MS"/>
                <a:cs typeface="Trebuchet MS"/>
              </a:rPr>
              <a:t>y </a:t>
            </a:r>
            <a:r>
              <a:rPr sz="2400" spc="-60" dirty="0">
                <a:latin typeface="Trebuchet MS"/>
                <a:cs typeface="Trebuchet MS"/>
              </a:rPr>
              <a:t>tienes </a:t>
            </a:r>
            <a:r>
              <a:rPr sz="2400" spc="-10" dirty="0">
                <a:latin typeface="Trebuchet MS"/>
                <a:cs typeface="Trebuchet MS"/>
              </a:rPr>
              <a:t>gustos</a:t>
            </a:r>
            <a:r>
              <a:rPr sz="2400" spc="-459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diferentes,  </a:t>
            </a:r>
            <a:r>
              <a:rPr sz="2400" spc="-60" dirty="0">
                <a:latin typeface="Trebuchet MS"/>
                <a:cs typeface="Trebuchet MS"/>
              </a:rPr>
              <a:t>tienes </a:t>
            </a:r>
            <a:r>
              <a:rPr sz="2400" spc="-114" dirty="0">
                <a:latin typeface="Trebuchet MS"/>
                <a:cs typeface="Trebuchet MS"/>
              </a:rPr>
              <a:t>tu </a:t>
            </a:r>
            <a:r>
              <a:rPr sz="2400" spc="-60" dirty="0">
                <a:latin typeface="Trebuchet MS"/>
                <a:cs typeface="Trebuchet MS"/>
              </a:rPr>
              <a:t>grupo </a:t>
            </a:r>
            <a:r>
              <a:rPr sz="2400" spc="-55" dirty="0">
                <a:latin typeface="Trebuchet MS"/>
                <a:cs typeface="Trebuchet MS"/>
              </a:rPr>
              <a:t>de </a:t>
            </a:r>
            <a:r>
              <a:rPr sz="2400" spc="-20" dirty="0">
                <a:latin typeface="Trebuchet MS"/>
                <a:cs typeface="Trebuchet MS"/>
              </a:rPr>
              <a:t>amigos </a:t>
            </a:r>
            <a:r>
              <a:rPr sz="2400" spc="-190" dirty="0">
                <a:latin typeface="Trebuchet MS"/>
                <a:cs typeface="Trebuchet MS"/>
              </a:rPr>
              <a:t>y  </a:t>
            </a:r>
            <a:r>
              <a:rPr sz="2400" spc="-10" dirty="0">
                <a:latin typeface="Trebuchet MS"/>
                <a:cs typeface="Trebuchet MS"/>
              </a:rPr>
              <a:t>amigas </a:t>
            </a:r>
            <a:r>
              <a:rPr sz="2400" spc="-45" dirty="0">
                <a:latin typeface="Trebuchet MS"/>
                <a:cs typeface="Trebuchet MS"/>
              </a:rPr>
              <a:t>con </a:t>
            </a:r>
            <a:r>
              <a:rPr sz="2400" spc="-25" dirty="0">
                <a:latin typeface="Trebuchet MS"/>
                <a:cs typeface="Trebuchet MS"/>
              </a:rPr>
              <a:t>los </a:t>
            </a:r>
            <a:r>
              <a:rPr sz="2400" spc="-55" dirty="0">
                <a:latin typeface="Trebuchet MS"/>
                <a:cs typeface="Trebuchet MS"/>
              </a:rPr>
              <a:t>que </a:t>
            </a:r>
            <a:r>
              <a:rPr sz="2400" spc="-60" dirty="0">
                <a:latin typeface="Trebuchet MS"/>
                <a:cs typeface="Trebuchet MS"/>
              </a:rPr>
              <a:t>realizas  </a:t>
            </a:r>
            <a:r>
              <a:rPr sz="2400" spc="-55" dirty="0">
                <a:latin typeface="Trebuchet MS"/>
                <a:cs typeface="Trebuchet MS"/>
              </a:rPr>
              <a:t>distintas </a:t>
            </a:r>
            <a:r>
              <a:rPr sz="2400" spc="-65" dirty="0">
                <a:latin typeface="Trebuchet MS"/>
                <a:cs typeface="Trebuchet MS"/>
              </a:rPr>
              <a:t>actividades </a:t>
            </a:r>
            <a:r>
              <a:rPr sz="2400" spc="-190" dirty="0">
                <a:latin typeface="Trebuchet MS"/>
                <a:cs typeface="Trebuchet MS"/>
              </a:rPr>
              <a:t>y </a:t>
            </a:r>
            <a:r>
              <a:rPr sz="2400" spc="-35" dirty="0">
                <a:latin typeface="Trebuchet MS"/>
                <a:cs typeface="Trebuchet MS"/>
              </a:rPr>
              <a:t>eres  </a:t>
            </a:r>
            <a:r>
              <a:rPr sz="2400" spc="-50" dirty="0">
                <a:latin typeface="Trebuchet MS"/>
                <a:cs typeface="Trebuchet MS"/>
              </a:rPr>
              <a:t>capaz </a:t>
            </a:r>
            <a:r>
              <a:rPr sz="2400" spc="-55" dirty="0">
                <a:latin typeface="Trebuchet MS"/>
                <a:cs typeface="Trebuchet MS"/>
              </a:rPr>
              <a:t>de </a:t>
            </a:r>
            <a:r>
              <a:rPr sz="2400" spc="-85" dirty="0">
                <a:latin typeface="Trebuchet MS"/>
                <a:cs typeface="Trebuchet MS"/>
              </a:rPr>
              <a:t>concentrarte por  </a:t>
            </a:r>
            <a:r>
              <a:rPr sz="2400" spc="-55" dirty="0">
                <a:latin typeface="Trebuchet MS"/>
                <a:cs typeface="Trebuchet MS"/>
              </a:rPr>
              <a:t>períodos </a:t>
            </a:r>
            <a:r>
              <a:rPr sz="2400" spc="35" dirty="0">
                <a:latin typeface="Trebuchet MS"/>
                <a:cs typeface="Trebuchet MS"/>
              </a:rPr>
              <a:t>más</a:t>
            </a:r>
            <a:r>
              <a:rPr sz="2400" spc="-210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largos.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29200" y="646176"/>
            <a:ext cx="4311650" cy="6193790"/>
            <a:chOff x="5029200" y="646176"/>
            <a:chExt cx="4311650" cy="6193790"/>
          </a:xfrm>
        </p:grpSpPr>
        <p:sp>
          <p:nvSpPr>
            <p:cNvPr id="4" name="object 4"/>
            <p:cNvSpPr/>
            <p:nvPr/>
          </p:nvSpPr>
          <p:spPr>
            <a:xfrm>
              <a:off x="5102352" y="3814571"/>
              <a:ext cx="4032504" cy="30251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00" y="646176"/>
              <a:ext cx="4311396" cy="28879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56" y="957706"/>
            <a:ext cx="4453890" cy="4719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Cuando llegas a la etapa  de la pubertad comienzan a  ocurrir cambios físicos en tu  cuerpo, que lo conducen  hacia la madurez sexual, es  </a:t>
            </a:r>
            <a:r>
              <a:rPr sz="2800" spc="-30" dirty="0">
                <a:latin typeface="Arial"/>
                <a:cs typeface="Arial"/>
              </a:rPr>
              <a:t>decir, </a:t>
            </a:r>
            <a:r>
              <a:rPr sz="2800" spc="-5" dirty="0">
                <a:latin typeface="Arial"/>
                <a:cs typeface="Arial"/>
              </a:rPr>
              <a:t>lo preparan para la  reproducción. </a:t>
            </a:r>
            <a:r>
              <a:rPr sz="2800" spc="-10" dirty="0">
                <a:latin typeface="Arial"/>
                <a:cs typeface="Arial"/>
              </a:rPr>
              <a:t>Sin </a:t>
            </a:r>
            <a:r>
              <a:rPr sz="2800" spc="-5" dirty="0">
                <a:latin typeface="Arial"/>
                <a:cs typeface="Arial"/>
              </a:rPr>
              <a:t>embargo,  aún tienes una edad en que  estás desarrollando tu  madurez psicológica y  emocional.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81344" y="790955"/>
            <a:ext cx="3025140" cy="5980430"/>
            <a:chOff x="6181344" y="790955"/>
            <a:chExt cx="3025140" cy="5980430"/>
          </a:xfrm>
        </p:grpSpPr>
        <p:sp>
          <p:nvSpPr>
            <p:cNvPr id="4" name="object 4"/>
            <p:cNvSpPr/>
            <p:nvPr/>
          </p:nvSpPr>
          <p:spPr>
            <a:xfrm>
              <a:off x="6181344" y="790955"/>
              <a:ext cx="3025139" cy="2447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42532" y="3598163"/>
              <a:ext cx="2305812" cy="3172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5271" y="4390644"/>
            <a:ext cx="3564635" cy="2356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3041" y="681418"/>
            <a:ext cx="50996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45" dirty="0">
                <a:solidFill>
                  <a:srgbClr val="000000"/>
                </a:solidFill>
              </a:rPr>
              <a:t>Cambios </a:t>
            </a:r>
            <a:r>
              <a:rPr sz="3200" spc="-490" dirty="0">
                <a:solidFill>
                  <a:srgbClr val="000000"/>
                </a:solidFill>
              </a:rPr>
              <a:t>físicos </a:t>
            </a:r>
            <a:r>
              <a:rPr sz="3200" spc="-430" dirty="0">
                <a:solidFill>
                  <a:srgbClr val="000000"/>
                </a:solidFill>
              </a:rPr>
              <a:t>durante </a:t>
            </a:r>
            <a:r>
              <a:rPr sz="3200" spc="-335" dirty="0">
                <a:solidFill>
                  <a:srgbClr val="000000"/>
                </a:solidFill>
              </a:rPr>
              <a:t>la</a:t>
            </a:r>
            <a:r>
              <a:rPr sz="3200" spc="-285" dirty="0">
                <a:solidFill>
                  <a:srgbClr val="000000"/>
                </a:solidFill>
              </a:rPr>
              <a:t> </a:t>
            </a:r>
            <a:r>
              <a:rPr sz="3200" spc="-445" dirty="0">
                <a:solidFill>
                  <a:srgbClr val="000000"/>
                </a:solidFill>
              </a:rPr>
              <a:t>pubertad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23041" y="1254442"/>
            <a:ext cx="5559425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892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Desde el nacimiento, el tipo de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gónadas </a:t>
            </a:r>
            <a:r>
              <a:rPr sz="2800" spc="-5" dirty="0">
                <a:latin typeface="Arial"/>
                <a:cs typeface="Arial"/>
              </a:rPr>
              <a:t>(Gone: semilla)  presentes en un individuo  determinan sus características  sexuales primarias. Estas permiten  distinguir biológicamente al  hombre de la mujer y son los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ovarios </a:t>
            </a:r>
            <a:r>
              <a:rPr sz="2800" spc="-5" dirty="0">
                <a:latin typeface="Arial"/>
                <a:cs typeface="Arial"/>
              </a:rPr>
              <a:t>en las mujeres y los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testículo</a:t>
            </a:r>
            <a:r>
              <a:rPr sz="2800" dirty="0">
                <a:latin typeface="Arial"/>
                <a:cs typeface="Arial"/>
              </a:rPr>
              <a:t>s </a:t>
            </a:r>
            <a:r>
              <a:rPr sz="2800" spc="-5" dirty="0">
                <a:latin typeface="Arial"/>
                <a:cs typeface="Arial"/>
              </a:rPr>
              <a:t>en los hombres. Las  gónadas producen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hormonas.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54496" y="1222247"/>
            <a:ext cx="2857500" cy="2001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0849" y="1175258"/>
            <a:ext cx="793940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Durante la pubertad los cambios son más notorios en  ambos sexos: aparecen las </a:t>
            </a:r>
            <a:r>
              <a:rPr sz="2400" spc="-5" dirty="0">
                <a:solidFill>
                  <a:srgbClr val="FF0000"/>
                </a:solidFill>
              </a:rPr>
              <a:t>características sexuales  secundarias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, que son aspectos corporales no  directamente relacionados con el sistema </a:t>
            </a:r>
            <a:r>
              <a:rPr sz="2400" b="0" spc="-15" dirty="0">
                <a:solidFill>
                  <a:srgbClr val="000000"/>
                </a:solidFill>
                <a:latin typeface="Arial"/>
                <a:cs typeface="Arial"/>
              </a:rPr>
              <a:t>reproductor,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que  distinguen a hombres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2400" b="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mujeres.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25067" y="3383279"/>
            <a:ext cx="7789545" cy="2952115"/>
            <a:chOff x="925067" y="3383279"/>
            <a:chExt cx="7789545" cy="2952115"/>
          </a:xfrm>
        </p:grpSpPr>
        <p:sp>
          <p:nvSpPr>
            <p:cNvPr id="4" name="object 4"/>
            <p:cNvSpPr/>
            <p:nvPr/>
          </p:nvSpPr>
          <p:spPr>
            <a:xfrm>
              <a:off x="925067" y="3383279"/>
              <a:ext cx="2999232" cy="2807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09871" y="3454907"/>
              <a:ext cx="4404359" cy="2880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7031" y="1222247"/>
            <a:ext cx="3031490" cy="5238115"/>
            <a:chOff x="637031" y="1222247"/>
            <a:chExt cx="3031490" cy="5238115"/>
          </a:xfrm>
        </p:grpSpPr>
        <p:sp>
          <p:nvSpPr>
            <p:cNvPr id="3" name="object 3"/>
            <p:cNvSpPr/>
            <p:nvPr/>
          </p:nvSpPr>
          <p:spPr>
            <a:xfrm>
              <a:off x="637031" y="1222247"/>
              <a:ext cx="3031490" cy="2415540"/>
            </a:xfrm>
            <a:custGeom>
              <a:avLst/>
              <a:gdLst/>
              <a:ahLst/>
              <a:cxnLst/>
              <a:rect l="l" t="t" r="r" b="b"/>
              <a:pathLst>
                <a:path w="3031490" h="2415540">
                  <a:moveTo>
                    <a:pt x="3031236" y="0"/>
                  </a:moveTo>
                  <a:lnTo>
                    <a:pt x="0" y="0"/>
                  </a:lnTo>
                  <a:lnTo>
                    <a:pt x="0" y="2415540"/>
                  </a:lnTo>
                  <a:lnTo>
                    <a:pt x="3031236" y="2415540"/>
                  </a:lnTo>
                  <a:lnTo>
                    <a:pt x="3031236" y="0"/>
                  </a:lnTo>
                  <a:close/>
                </a:path>
              </a:pathLst>
            </a:custGeom>
            <a:solidFill>
              <a:srgbClr val="F9D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7031" y="3639312"/>
              <a:ext cx="3031490" cy="2821305"/>
            </a:xfrm>
            <a:custGeom>
              <a:avLst/>
              <a:gdLst/>
              <a:ahLst/>
              <a:cxnLst/>
              <a:rect l="l" t="t" r="r" b="b"/>
              <a:pathLst>
                <a:path w="3031490" h="2821304">
                  <a:moveTo>
                    <a:pt x="3031236" y="0"/>
                  </a:moveTo>
                  <a:lnTo>
                    <a:pt x="0" y="0"/>
                  </a:lnTo>
                  <a:lnTo>
                    <a:pt x="0" y="2820924"/>
                  </a:lnTo>
                  <a:lnTo>
                    <a:pt x="3031236" y="2820924"/>
                  </a:lnTo>
                  <a:lnTo>
                    <a:pt x="3031236" y="0"/>
                  </a:lnTo>
                  <a:close/>
                </a:path>
              </a:pathLst>
            </a:custGeom>
            <a:solidFill>
              <a:srgbClr val="FBE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30936" y="784859"/>
          <a:ext cx="8641078" cy="5670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2760"/>
                <a:gridCol w="1144269"/>
                <a:gridCol w="1295400"/>
                <a:gridCol w="1584959"/>
                <a:gridCol w="1583690"/>
              </a:tblGrid>
              <a:tr h="431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Gónadas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Gametos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Hormona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Función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2417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45" dirty="0">
                          <a:latin typeface="Trebuchet MS"/>
                          <a:cs typeface="Trebuchet MS"/>
                        </a:rPr>
                        <a:t>Ovarios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82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oci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os 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8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óvulos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2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a 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Estrógeno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682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45" dirty="0">
                          <a:latin typeface="Trebuchet MS"/>
                          <a:cs typeface="Trebuchet MS"/>
                        </a:rPr>
                        <a:t>Desarrolla</a:t>
                      </a:r>
                      <a:r>
                        <a:rPr sz="18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los  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caracteres  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sexuales  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secundarios.  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Ciclo  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menstrual.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 marR="172720">
                        <a:lnSpc>
                          <a:spcPct val="100000"/>
                        </a:lnSpc>
                      </a:pPr>
                      <a:r>
                        <a:rPr sz="1800" spc="-55" dirty="0">
                          <a:latin typeface="Trebuchet MS"/>
                          <a:cs typeface="Trebuchet MS"/>
                        </a:rPr>
                        <a:t>Formación</a:t>
                      </a:r>
                      <a:r>
                        <a:rPr sz="18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de 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ovocitos.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FCD"/>
                    </a:solidFill>
                  </a:tcPr>
                </a:tc>
              </a:tr>
              <a:tr h="2822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65" dirty="0">
                          <a:latin typeface="Trebuchet MS"/>
                          <a:cs typeface="Trebuchet MS"/>
                        </a:rPr>
                        <a:t>Testículos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51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perma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-  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tozoides 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Trebuchet MS"/>
                          <a:cs typeface="Trebuchet MS"/>
                        </a:rPr>
                        <a:t>espermios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Testosterona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682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45" dirty="0">
                          <a:latin typeface="Trebuchet MS"/>
                          <a:cs typeface="Trebuchet MS"/>
                        </a:rPr>
                        <a:t>Desarrolla</a:t>
                      </a:r>
                      <a:r>
                        <a:rPr sz="18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los  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caracteres  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sexuales  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secundarios.  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Formación</a:t>
                      </a:r>
                      <a:r>
                        <a:rPr sz="18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de  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espermato-  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zoides.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81812" y="1726692"/>
            <a:ext cx="2807208" cy="4701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9905"/>
            <a:chOff x="457200" y="457200"/>
            <a:chExt cx="9144000" cy="6859905"/>
          </a:xfrm>
        </p:grpSpPr>
        <p:sp>
          <p:nvSpPr>
            <p:cNvPr id="3" name="object 3"/>
            <p:cNvSpPr/>
            <p:nvPr/>
          </p:nvSpPr>
          <p:spPr>
            <a:xfrm>
              <a:off x="6254496" y="862584"/>
              <a:ext cx="2375915" cy="24734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14315" y="3387851"/>
              <a:ext cx="4581144" cy="3675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440" y="717804"/>
              <a:ext cx="3672840" cy="6390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56" y="959230"/>
            <a:ext cx="3905885" cy="514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La edad en que se producen  estos cambios varía según  cada persona pero,  regularmente, ocurren  alrededor de los 9-14 años  en las niñas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de los </a:t>
            </a:r>
            <a:r>
              <a:rPr sz="2400" spc="-40" dirty="0">
                <a:latin typeface="Arial"/>
                <a:cs typeface="Arial"/>
              </a:rPr>
              <a:t>11-15  </a:t>
            </a:r>
            <a:r>
              <a:rPr sz="2400" spc="-5" dirty="0">
                <a:latin typeface="Arial"/>
                <a:cs typeface="Arial"/>
              </a:rPr>
              <a:t>años en los niños. </a:t>
            </a:r>
            <a:r>
              <a:rPr sz="2400" spc="-60" dirty="0">
                <a:latin typeface="Arial"/>
                <a:cs typeface="Arial"/>
              </a:rPr>
              <a:t>Todos  </a:t>
            </a:r>
            <a:r>
              <a:rPr sz="2400" spc="-5" dirty="0">
                <a:latin typeface="Arial"/>
                <a:cs typeface="Arial"/>
              </a:rPr>
              <a:t>estos cambios ocurren  porque comienzan a  aumentar los niveles de las  hormonas sexuales, las que  envían señales desde los  ovarios en la niñas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desde  los testículos en los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niños.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45608" y="934211"/>
            <a:ext cx="4006595" cy="5811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2084" y="815340"/>
            <a:ext cx="8485632" cy="5928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917" y="695876"/>
            <a:ext cx="7936865" cy="396176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R="437515" algn="ctr">
              <a:lnSpc>
                <a:spcPct val="100000"/>
              </a:lnSpc>
              <a:spcBef>
                <a:spcPts val="550"/>
              </a:spcBef>
            </a:pPr>
            <a:r>
              <a:rPr sz="3600" b="0" spc="-5" dirty="0">
                <a:solidFill>
                  <a:srgbClr val="FF0000"/>
                </a:solidFill>
                <a:latin typeface="Comic Sans MS"/>
                <a:cs typeface="Comic Sans MS"/>
              </a:rPr>
              <a:t>Etapas de la</a:t>
            </a:r>
            <a:r>
              <a:rPr sz="3600" b="0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600" b="0" spc="-5" dirty="0">
                <a:solidFill>
                  <a:srgbClr val="FF0000"/>
                </a:solidFill>
                <a:latin typeface="Comic Sans MS"/>
                <a:cs typeface="Comic Sans MS"/>
              </a:rPr>
              <a:t>vida</a:t>
            </a:r>
            <a:endParaRPr sz="36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  <a:tabLst>
                <a:tab pos="1096010" algn="l"/>
                <a:tab pos="3724275" algn="l"/>
                <a:tab pos="4690745" algn="l"/>
              </a:tabLst>
            </a:pPr>
            <a:r>
              <a:rPr sz="2400" spc="-5" dirty="0">
                <a:solidFill>
                  <a:srgbClr val="FF0000"/>
                </a:solidFill>
              </a:rPr>
              <a:t>Niñez:	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Abarca desde el nacimiento hasta los 10 años,  aproximadamente.</a:t>
            </a:r>
            <a:r>
              <a:rPr sz="2400" b="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Arial"/>
                <a:cs typeface="Arial"/>
              </a:rPr>
              <a:t>El</a:t>
            </a:r>
            <a:r>
              <a:rPr sz="2400" b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Arial"/>
                <a:cs typeface="Arial"/>
              </a:rPr>
              <a:t>niño	o niña nace son las  características </a:t>
            </a:r>
            <a:r>
              <a:rPr sz="2400" b="0" spc="-10" dirty="0">
                <a:solidFill>
                  <a:srgbClr val="FF0000"/>
                </a:solidFill>
                <a:latin typeface="Arial"/>
                <a:cs typeface="Arial"/>
              </a:rPr>
              <a:t>sexuales </a:t>
            </a:r>
            <a:r>
              <a:rPr sz="2400" b="0" spc="-5" dirty="0">
                <a:solidFill>
                  <a:srgbClr val="FF0000"/>
                </a:solidFill>
                <a:latin typeface="Arial"/>
                <a:cs typeface="Arial"/>
              </a:rPr>
              <a:t>primarias, es </a:t>
            </a:r>
            <a:r>
              <a:rPr sz="2400" b="0" spc="-25" dirty="0">
                <a:solidFill>
                  <a:srgbClr val="FF0000"/>
                </a:solidFill>
                <a:latin typeface="Arial"/>
                <a:cs typeface="Arial"/>
              </a:rPr>
              <a:t>decir, </a:t>
            </a:r>
            <a:r>
              <a:rPr sz="2400" b="0" spc="-5" dirty="0">
                <a:solidFill>
                  <a:srgbClr val="FF0000"/>
                </a:solidFill>
                <a:latin typeface="Arial"/>
                <a:cs typeface="Arial"/>
              </a:rPr>
              <a:t>se nota  claramente si es hombre</a:t>
            </a:r>
            <a:r>
              <a:rPr sz="2400" b="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FF0000"/>
                </a:solidFill>
                <a:latin typeface="Arial"/>
                <a:cs typeface="Arial"/>
              </a:rPr>
              <a:t>mujer.	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En esta etapa,</a:t>
            </a:r>
            <a:r>
              <a:rPr sz="24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aumenta  la estatura, la masa corporal, aparece la dentadura  temporal (también conocida como dentadura de leche)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y 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luego la definitiva. Se aprende el lenguaje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y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se pueden  realizar movimientos cada vez más coordinados, como  </a:t>
            </a:r>
            <a:r>
              <a:rPr sz="2400" b="0" spc="-20" dirty="0">
                <a:solidFill>
                  <a:srgbClr val="000000"/>
                </a:solidFill>
                <a:latin typeface="Arial"/>
                <a:cs typeface="Arial"/>
              </a:rPr>
              <a:t>caminar,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saltar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2400"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000000"/>
                </a:solidFill>
                <a:latin typeface="Arial"/>
                <a:cs typeface="Arial"/>
              </a:rPr>
              <a:t>correr.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00" y="4507991"/>
            <a:ext cx="3313176" cy="2346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72084"/>
            <a:ext cx="8572500" cy="6429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9692" y="934211"/>
            <a:ext cx="4391025" cy="5232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321945">
              <a:lnSpc>
                <a:spcPts val="3065"/>
              </a:lnSpc>
            </a:pPr>
            <a:r>
              <a:rPr b="0" spc="-370" dirty="0">
                <a:solidFill>
                  <a:srgbClr val="000000"/>
                </a:solidFill>
                <a:latin typeface="Arial"/>
                <a:cs typeface="Arial"/>
              </a:rPr>
              <a:t>Características</a:t>
            </a:r>
            <a:r>
              <a:rPr b="0" spc="-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434" dirty="0">
                <a:solidFill>
                  <a:srgbClr val="000000"/>
                </a:solidFill>
                <a:latin typeface="Arial"/>
                <a:cs typeface="Arial"/>
              </a:rPr>
              <a:t>sexuales</a:t>
            </a:r>
          </a:p>
        </p:txBody>
      </p:sp>
      <p:sp>
        <p:nvSpPr>
          <p:cNvPr id="3" name="object 3"/>
          <p:cNvSpPr/>
          <p:nvPr/>
        </p:nvSpPr>
        <p:spPr>
          <a:xfrm>
            <a:off x="5102352" y="3383279"/>
            <a:ext cx="3167380" cy="1475740"/>
          </a:xfrm>
          <a:custGeom>
            <a:avLst/>
            <a:gdLst/>
            <a:ahLst/>
            <a:cxnLst/>
            <a:rect l="l" t="t" r="r" b="b"/>
            <a:pathLst>
              <a:path w="3167379" h="1475739">
                <a:moveTo>
                  <a:pt x="3166872" y="0"/>
                </a:moveTo>
                <a:lnTo>
                  <a:pt x="0" y="0"/>
                </a:lnTo>
                <a:lnTo>
                  <a:pt x="0" y="1475232"/>
                </a:lnTo>
                <a:lnTo>
                  <a:pt x="3166872" y="1475232"/>
                </a:lnTo>
                <a:lnTo>
                  <a:pt x="316687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81333" y="3409035"/>
            <a:ext cx="279273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68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Cambios corporales </a:t>
            </a:r>
            <a:r>
              <a:rPr sz="1800" dirty="0">
                <a:latin typeface="Arial"/>
                <a:cs typeface="Arial"/>
              </a:rPr>
              <a:t>:  </a:t>
            </a:r>
            <a:r>
              <a:rPr sz="1800" spc="-5" dirty="0">
                <a:latin typeface="Arial"/>
                <a:cs typeface="Arial"/>
              </a:rPr>
              <a:t>aumento de estatura,  cambio de voz, crecimiento  de mamas, de vello </a:t>
            </a:r>
            <a:r>
              <a:rPr sz="1800" spc="-20" dirty="0">
                <a:latin typeface="Arial"/>
                <a:cs typeface="Arial"/>
              </a:rPr>
              <a:t>axilar,  </a:t>
            </a:r>
            <a:r>
              <a:rPr sz="1800" spc="-5" dirty="0"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98219" y="2157983"/>
            <a:ext cx="6958965" cy="1714500"/>
            <a:chOff x="998219" y="2157983"/>
            <a:chExt cx="6958965" cy="1714500"/>
          </a:xfrm>
        </p:grpSpPr>
        <p:sp>
          <p:nvSpPr>
            <p:cNvPr id="6" name="object 6"/>
            <p:cNvSpPr/>
            <p:nvPr/>
          </p:nvSpPr>
          <p:spPr>
            <a:xfrm>
              <a:off x="998219" y="2950463"/>
              <a:ext cx="2013585" cy="922019"/>
            </a:xfrm>
            <a:custGeom>
              <a:avLst/>
              <a:gdLst/>
              <a:ahLst/>
              <a:cxnLst/>
              <a:rect l="l" t="t" r="r" b="b"/>
              <a:pathLst>
                <a:path w="2013585" h="922020">
                  <a:moveTo>
                    <a:pt x="2013204" y="0"/>
                  </a:moveTo>
                  <a:lnTo>
                    <a:pt x="0" y="0"/>
                  </a:lnTo>
                  <a:lnTo>
                    <a:pt x="0" y="922019"/>
                  </a:lnTo>
                  <a:lnTo>
                    <a:pt x="2013204" y="922019"/>
                  </a:lnTo>
                  <a:lnTo>
                    <a:pt x="2013204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0387" y="2157983"/>
              <a:ext cx="2566670" cy="584200"/>
            </a:xfrm>
            <a:custGeom>
              <a:avLst/>
              <a:gdLst/>
              <a:ahLst/>
              <a:cxnLst/>
              <a:rect l="l" t="t" r="r" b="b"/>
              <a:pathLst>
                <a:path w="2566670" h="584200">
                  <a:moveTo>
                    <a:pt x="2566416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2566416" y="583691"/>
                  </a:lnTo>
                  <a:lnTo>
                    <a:pt x="2566416" y="0"/>
                  </a:lnTo>
                  <a:close/>
                </a:path>
              </a:pathLst>
            </a:custGeom>
            <a:solidFill>
              <a:srgbClr val="A5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69356" y="2178799"/>
            <a:ext cx="21628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30" dirty="0">
                <a:latin typeface="Trebuchet MS"/>
                <a:cs typeface="Trebuchet MS"/>
              </a:rPr>
              <a:t>Sec</a:t>
            </a:r>
            <a:r>
              <a:rPr sz="3200" spc="-15" dirty="0">
                <a:latin typeface="Trebuchet MS"/>
                <a:cs typeface="Trebuchet MS"/>
              </a:rPr>
              <a:t>un</a:t>
            </a:r>
            <a:r>
              <a:rPr sz="3200" spc="-110" dirty="0">
                <a:latin typeface="Trebuchet MS"/>
                <a:cs typeface="Trebuchet MS"/>
              </a:rPr>
              <a:t>dari</a:t>
            </a:r>
            <a:r>
              <a:rPr sz="3200" spc="95" dirty="0">
                <a:latin typeface="Trebuchet MS"/>
                <a:cs typeface="Trebuchet MS"/>
              </a:rPr>
              <a:t>as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45920" y="2014727"/>
            <a:ext cx="2025650" cy="585470"/>
          </a:xfrm>
          <a:custGeom>
            <a:avLst/>
            <a:gdLst/>
            <a:ahLst/>
            <a:cxnLst/>
            <a:rect l="l" t="t" r="r" b="b"/>
            <a:pathLst>
              <a:path w="2025650" h="585469">
                <a:moveTo>
                  <a:pt x="2025395" y="0"/>
                </a:moveTo>
                <a:lnTo>
                  <a:pt x="0" y="0"/>
                </a:lnTo>
                <a:lnTo>
                  <a:pt x="0" y="585215"/>
                </a:lnTo>
                <a:lnTo>
                  <a:pt x="2025395" y="585215"/>
                </a:lnTo>
                <a:lnTo>
                  <a:pt x="2025395" y="0"/>
                </a:lnTo>
                <a:close/>
              </a:path>
            </a:pathLst>
          </a:custGeom>
          <a:solidFill>
            <a:srgbClr val="A56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24939" y="2034781"/>
            <a:ext cx="1654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0" dirty="0">
                <a:latin typeface="Trebuchet MS"/>
                <a:cs typeface="Trebuchet MS"/>
              </a:rPr>
              <a:t>Primarias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1812" y="4390644"/>
            <a:ext cx="2517775" cy="1199515"/>
          </a:xfrm>
          <a:custGeom>
            <a:avLst/>
            <a:gdLst/>
            <a:ahLst/>
            <a:cxnLst/>
            <a:rect l="l" t="t" r="r" b="b"/>
            <a:pathLst>
              <a:path w="2517775" h="1199514">
                <a:moveTo>
                  <a:pt x="2517648" y="0"/>
                </a:moveTo>
                <a:lnTo>
                  <a:pt x="0" y="0"/>
                </a:lnTo>
                <a:lnTo>
                  <a:pt x="0" y="1199387"/>
                </a:lnTo>
                <a:lnTo>
                  <a:pt x="2517648" y="1199387"/>
                </a:lnTo>
                <a:lnTo>
                  <a:pt x="2517648" y="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0849" y="2976981"/>
            <a:ext cx="2185670" cy="2562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14351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Tipos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gónadas  (Ovarios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testículos)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Producción de  hormonas </a:t>
            </a:r>
            <a:r>
              <a:rPr sz="1800" spc="-10" dirty="0">
                <a:latin typeface="Arial"/>
                <a:cs typeface="Arial"/>
              </a:rPr>
              <a:t>sexuales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gametos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(óvulos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espermios)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47088" y="1639823"/>
            <a:ext cx="5078095" cy="2895600"/>
          </a:xfrm>
          <a:custGeom>
            <a:avLst/>
            <a:gdLst/>
            <a:ahLst/>
            <a:cxnLst/>
            <a:rect l="l" t="t" r="r" b="b"/>
            <a:pathLst>
              <a:path w="5078095" h="2895600">
                <a:moveTo>
                  <a:pt x="36576" y="2247900"/>
                </a:moveTo>
                <a:lnTo>
                  <a:pt x="9144" y="2246376"/>
                </a:lnTo>
                <a:lnTo>
                  <a:pt x="0" y="2895600"/>
                </a:lnTo>
                <a:lnTo>
                  <a:pt x="28956" y="2895600"/>
                </a:lnTo>
                <a:lnTo>
                  <a:pt x="36576" y="2247900"/>
                </a:lnTo>
                <a:close/>
              </a:path>
              <a:path w="5078095" h="2895600">
                <a:moveTo>
                  <a:pt x="36576" y="879348"/>
                </a:moveTo>
                <a:lnTo>
                  <a:pt x="9144" y="879348"/>
                </a:lnTo>
                <a:lnTo>
                  <a:pt x="0" y="1374648"/>
                </a:lnTo>
                <a:lnTo>
                  <a:pt x="28956" y="1374648"/>
                </a:lnTo>
                <a:lnTo>
                  <a:pt x="36576" y="879348"/>
                </a:lnTo>
                <a:close/>
              </a:path>
              <a:path w="5078095" h="2895600">
                <a:moveTo>
                  <a:pt x="4789932" y="1095756"/>
                </a:moveTo>
                <a:lnTo>
                  <a:pt x="4760976" y="1094232"/>
                </a:lnTo>
                <a:lnTo>
                  <a:pt x="4753356" y="1743456"/>
                </a:lnTo>
                <a:lnTo>
                  <a:pt x="4780788" y="1743456"/>
                </a:lnTo>
                <a:lnTo>
                  <a:pt x="4789932" y="1095756"/>
                </a:lnTo>
                <a:close/>
              </a:path>
              <a:path w="5078095" h="2895600">
                <a:moveTo>
                  <a:pt x="5077968" y="15240"/>
                </a:moveTo>
                <a:lnTo>
                  <a:pt x="5053584" y="15240"/>
                </a:lnTo>
                <a:lnTo>
                  <a:pt x="5053584" y="0"/>
                </a:lnTo>
                <a:lnTo>
                  <a:pt x="877824" y="0"/>
                </a:lnTo>
                <a:lnTo>
                  <a:pt x="877824" y="15240"/>
                </a:lnTo>
                <a:lnTo>
                  <a:pt x="873252" y="15240"/>
                </a:lnTo>
                <a:lnTo>
                  <a:pt x="864108" y="510540"/>
                </a:lnTo>
                <a:lnTo>
                  <a:pt x="893064" y="510540"/>
                </a:lnTo>
                <a:lnTo>
                  <a:pt x="900493" y="27432"/>
                </a:lnTo>
                <a:lnTo>
                  <a:pt x="5048847" y="27432"/>
                </a:lnTo>
                <a:lnTo>
                  <a:pt x="5041392" y="591312"/>
                </a:lnTo>
                <a:lnTo>
                  <a:pt x="5068824" y="591312"/>
                </a:lnTo>
                <a:lnTo>
                  <a:pt x="5077968" y="152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917" y="766762"/>
            <a:ext cx="4902200" cy="587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solidFill>
                  <a:srgbClr val="FF0000"/>
                </a:solidFill>
                <a:latin typeface="Trebuchet MS"/>
                <a:cs typeface="Trebuchet MS"/>
              </a:rPr>
              <a:t>Pubertad </a:t>
            </a:r>
            <a:r>
              <a:rPr sz="2400" b="1" spc="-285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2400" b="1" spc="-1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105" dirty="0">
                <a:solidFill>
                  <a:srgbClr val="FF0000"/>
                </a:solidFill>
                <a:latin typeface="Trebuchet MS"/>
                <a:cs typeface="Trebuchet MS"/>
              </a:rPr>
              <a:t>adolescencia.</a:t>
            </a:r>
            <a:endParaRPr sz="2400">
              <a:latin typeface="Trebuchet MS"/>
              <a:cs typeface="Trebuchet MS"/>
            </a:endParaRPr>
          </a:p>
          <a:p>
            <a:pPr marL="12700" marR="5080" indent="673100">
              <a:lnSpc>
                <a:spcPct val="100000"/>
              </a:lnSpc>
              <a:spcBef>
                <a:spcPts val="10"/>
              </a:spcBef>
            </a:pPr>
            <a:r>
              <a:rPr sz="2400" spc="-5" dirty="0">
                <a:latin typeface="Arial"/>
                <a:cs typeface="Arial"/>
              </a:rPr>
              <a:t>La pubertad es la etapa inicial  de la adolescencia; comienza  alrededor de los </a:t>
            </a:r>
            <a:r>
              <a:rPr sz="2400" spc="-95" dirty="0">
                <a:latin typeface="Arial"/>
                <a:cs typeface="Arial"/>
              </a:rPr>
              <a:t>11 </a:t>
            </a:r>
            <a:r>
              <a:rPr sz="2400" spc="-5" dirty="0">
                <a:latin typeface="Arial"/>
                <a:cs typeface="Arial"/>
              </a:rPr>
              <a:t>años en las  mujeres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de los 13 años en los  hombres,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dura cerca de tres años.  La adolescencia comienza con la  pubertad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dura hasta los 18 o 19  años. En este período se busca  apoyo emocional en los amigos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a  veces las relaciones con los adultos  son conflictivas. Aparece el deseo  </a:t>
            </a:r>
            <a:r>
              <a:rPr sz="2400" spc="-10" dirty="0">
                <a:latin typeface="Arial"/>
                <a:cs typeface="Arial"/>
              </a:rPr>
              <a:t>sexual. </a:t>
            </a:r>
            <a:r>
              <a:rPr sz="2400" spc="-5" dirty="0">
                <a:latin typeface="Arial"/>
                <a:cs typeface="Arial"/>
              </a:rPr>
              <a:t>Se adquiere la capacidad  biológica para tener hijos, pero aún  no se cuenta con la madurez  </a:t>
            </a:r>
            <a:r>
              <a:rPr sz="2400" spc="-30" dirty="0">
                <a:latin typeface="Arial"/>
                <a:cs typeface="Arial"/>
              </a:rPr>
              <a:t>psicológica</a:t>
            </a:r>
            <a:r>
              <a:rPr sz="2400" spc="-30" dirty="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87211" y="672083"/>
            <a:ext cx="3333115" cy="5572125"/>
            <a:chOff x="5887211" y="672083"/>
            <a:chExt cx="3333115" cy="5572125"/>
          </a:xfrm>
        </p:grpSpPr>
        <p:sp>
          <p:nvSpPr>
            <p:cNvPr id="4" name="object 4"/>
            <p:cNvSpPr/>
            <p:nvPr/>
          </p:nvSpPr>
          <p:spPr>
            <a:xfrm>
              <a:off x="5887211" y="672083"/>
              <a:ext cx="3332988" cy="33345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30467" y="4172712"/>
              <a:ext cx="3113532" cy="2071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5524" cy="685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041" y="693610"/>
            <a:ext cx="7827645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60" dirty="0" err="1">
                <a:solidFill>
                  <a:srgbClr val="FF0000"/>
                </a:solidFill>
                <a:latin typeface="Arial"/>
                <a:cs typeface="Arial"/>
              </a:rPr>
              <a:t>Adultez</a:t>
            </a:r>
            <a:r>
              <a:rPr sz="2800" b="1" spc="-36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  <a:p>
            <a:pPr marL="12700" marR="114935" indent="284480">
              <a:lnSpc>
                <a:spcPct val="100000"/>
              </a:lnSpc>
            </a:pPr>
            <a:r>
              <a:rPr sz="2800" spc="-590" dirty="0" smtClean="0">
                <a:cs typeface="Arial"/>
              </a:rPr>
              <a:t>Se </a:t>
            </a:r>
            <a:r>
              <a:rPr lang="es-CL" sz="2800" spc="-235" dirty="0">
                <a:cs typeface="Arial"/>
              </a:rPr>
              <a:t> </a:t>
            </a:r>
            <a:r>
              <a:rPr lang="es-CL" sz="2800" spc="-235" dirty="0" smtClean="0">
                <a:cs typeface="Arial"/>
              </a:rPr>
              <a:t> i</a:t>
            </a:r>
            <a:r>
              <a:rPr sz="2800" spc="-235" dirty="0" err="1" smtClean="0">
                <a:cs typeface="Arial"/>
              </a:rPr>
              <a:t>nicia</a:t>
            </a:r>
            <a:r>
              <a:rPr sz="2800" spc="-235" dirty="0" smtClean="0">
                <a:cs typeface="Arial"/>
              </a:rPr>
              <a:t> </a:t>
            </a:r>
            <a:r>
              <a:rPr sz="2800" spc="-375" dirty="0" err="1" smtClean="0">
                <a:cs typeface="Arial"/>
              </a:rPr>
              <a:t>alrededor</a:t>
            </a:r>
            <a:r>
              <a:rPr sz="2800" spc="-375" dirty="0" smtClean="0">
                <a:cs typeface="Arial"/>
              </a:rPr>
              <a:t> </a:t>
            </a:r>
            <a:r>
              <a:rPr sz="2800" spc="-500" dirty="0" smtClean="0">
                <a:cs typeface="Arial"/>
              </a:rPr>
              <a:t>de</a:t>
            </a:r>
            <a:r>
              <a:rPr lang="es-CL" sz="2800" spc="-500" dirty="0" smtClean="0">
                <a:cs typeface="Arial"/>
              </a:rPr>
              <a:t>  </a:t>
            </a:r>
            <a:r>
              <a:rPr sz="2800" spc="-500" dirty="0" smtClean="0">
                <a:cs typeface="Arial"/>
              </a:rPr>
              <a:t> </a:t>
            </a:r>
            <a:r>
              <a:rPr sz="2800" spc="-320" dirty="0" smtClean="0">
                <a:cs typeface="Arial"/>
              </a:rPr>
              <a:t>los </a:t>
            </a:r>
            <a:r>
              <a:rPr sz="2800" spc="-434" dirty="0" smtClean="0">
                <a:cs typeface="Arial"/>
              </a:rPr>
              <a:t>20 </a:t>
            </a:r>
            <a:r>
              <a:rPr lang="es-CL" sz="2800" spc="-434" dirty="0" smtClean="0">
                <a:cs typeface="Arial"/>
              </a:rPr>
              <a:t>  </a:t>
            </a:r>
            <a:r>
              <a:rPr sz="2800" spc="-490" dirty="0" err="1" smtClean="0">
                <a:cs typeface="Arial"/>
              </a:rPr>
              <a:t>años</a:t>
            </a:r>
            <a:r>
              <a:rPr lang="es-CL" sz="2800" spc="-490" dirty="0" smtClean="0">
                <a:cs typeface="Arial"/>
              </a:rPr>
              <a:t>    </a:t>
            </a:r>
            <a:r>
              <a:rPr sz="2800" spc="-490" dirty="0" smtClean="0">
                <a:cs typeface="Arial"/>
              </a:rPr>
              <a:t> </a:t>
            </a:r>
            <a:r>
              <a:rPr sz="2800" spc="-450" dirty="0" smtClean="0">
                <a:cs typeface="Arial"/>
              </a:rPr>
              <a:t>hasta</a:t>
            </a:r>
            <a:r>
              <a:rPr lang="es-CL" sz="2800" spc="-450" dirty="0" smtClean="0">
                <a:cs typeface="Arial"/>
              </a:rPr>
              <a:t>   </a:t>
            </a:r>
            <a:r>
              <a:rPr sz="2800" spc="-450" dirty="0" smtClean="0">
                <a:cs typeface="Arial"/>
              </a:rPr>
              <a:t> </a:t>
            </a:r>
            <a:r>
              <a:rPr sz="2800" spc="-320" dirty="0" smtClean="0">
                <a:cs typeface="Arial"/>
              </a:rPr>
              <a:t>los </a:t>
            </a:r>
            <a:r>
              <a:rPr sz="2800" spc="-434" dirty="0" smtClean="0">
                <a:cs typeface="Arial"/>
              </a:rPr>
              <a:t>60 </a:t>
            </a:r>
            <a:r>
              <a:rPr lang="es-CL" sz="2800" spc="-434" dirty="0" smtClean="0">
                <a:cs typeface="Arial"/>
              </a:rPr>
              <a:t>  </a:t>
            </a:r>
            <a:r>
              <a:rPr sz="2800" spc="-490" dirty="0" err="1" smtClean="0">
                <a:cs typeface="Arial"/>
              </a:rPr>
              <a:t>años</a:t>
            </a:r>
            <a:r>
              <a:rPr sz="2800" spc="-490" dirty="0" smtClean="0">
                <a:cs typeface="Arial"/>
              </a:rPr>
              <a:t> </a:t>
            </a:r>
            <a:r>
              <a:rPr lang="es-CL" sz="2800" spc="-490" dirty="0" smtClean="0">
                <a:cs typeface="Arial"/>
              </a:rPr>
              <a:t>   </a:t>
            </a:r>
            <a:r>
              <a:rPr sz="2800" spc="-275" dirty="0" smtClean="0">
                <a:cs typeface="Arial"/>
              </a:rPr>
              <a:t>y </a:t>
            </a:r>
            <a:r>
              <a:rPr sz="2800" spc="-450" dirty="0" err="1" smtClean="0">
                <a:cs typeface="Arial"/>
              </a:rPr>
              <a:t>comprende</a:t>
            </a:r>
            <a:r>
              <a:rPr sz="2800" spc="-450" dirty="0" smtClean="0">
                <a:cs typeface="Arial"/>
              </a:rPr>
              <a:t> </a:t>
            </a:r>
            <a:r>
              <a:rPr lang="es-CL" sz="2800" spc="-450" dirty="0" smtClean="0">
                <a:cs typeface="Arial"/>
              </a:rPr>
              <a:t>  </a:t>
            </a:r>
            <a:r>
              <a:rPr sz="2800" spc="-450" dirty="0" smtClean="0">
                <a:cs typeface="Arial"/>
              </a:rPr>
              <a:t> </a:t>
            </a:r>
            <a:r>
              <a:rPr sz="2800" spc="-365" dirty="0" err="1" smtClean="0">
                <a:cs typeface="Arial"/>
              </a:rPr>
              <a:t>las</a:t>
            </a:r>
            <a:r>
              <a:rPr sz="2800" spc="-365" dirty="0" smtClean="0">
                <a:cs typeface="Arial"/>
              </a:rPr>
              <a:t> </a:t>
            </a:r>
            <a:r>
              <a:rPr sz="2800" spc="-365" dirty="0" err="1" smtClean="0">
                <a:cs typeface="Arial"/>
              </a:rPr>
              <a:t>siguientes</a:t>
            </a:r>
            <a:r>
              <a:rPr sz="2800" spc="-365" dirty="0" smtClean="0">
                <a:cs typeface="Arial"/>
              </a:rPr>
              <a:t> </a:t>
            </a:r>
            <a:r>
              <a:rPr sz="2800" spc="-465" dirty="0" smtClean="0">
                <a:cs typeface="Arial"/>
              </a:rPr>
              <a:t>sub </a:t>
            </a:r>
            <a:r>
              <a:rPr lang="es-CL" sz="2800" spc="-465" dirty="0" smtClean="0">
                <a:cs typeface="Arial"/>
              </a:rPr>
              <a:t>    </a:t>
            </a:r>
            <a:r>
              <a:rPr sz="2800" spc="-425" dirty="0" err="1" smtClean="0">
                <a:cs typeface="Arial"/>
              </a:rPr>
              <a:t>etapas</a:t>
            </a:r>
            <a:r>
              <a:rPr sz="2800" spc="-425" dirty="0" smtClean="0">
                <a:cs typeface="Arial"/>
              </a:rPr>
              <a:t>: </a:t>
            </a:r>
            <a:r>
              <a:rPr lang="es-CL" sz="2800" spc="-425" dirty="0" smtClean="0">
                <a:cs typeface="Arial"/>
              </a:rPr>
              <a:t>   </a:t>
            </a:r>
            <a:r>
              <a:rPr sz="2800" spc="-340" dirty="0" err="1" smtClean="0">
                <a:cs typeface="Arial"/>
              </a:rPr>
              <a:t>adulto</a:t>
            </a:r>
            <a:r>
              <a:rPr sz="2800" spc="-340" dirty="0" smtClean="0">
                <a:cs typeface="Arial"/>
              </a:rPr>
              <a:t> </a:t>
            </a:r>
            <a:r>
              <a:rPr sz="2800" spc="-320" dirty="0" err="1" smtClean="0">
                <a:cs typeface="Arial"/>
              </a:rPr>
              <a:t>joven</a:t>
            </a:r>
            <a:r>
              <a:rPr sz="2800" spc="-320" dirty="0" smtClean="0">
                <a:cs typeface="Arial"/>
              </a:rPr>
              <a:t>, </a:t>
            </a:r>
            <a:r>
              <a:rPr lang="es-CL" sz="2800" spc="-320" dirty="0" smtClean="0">
                <a:cs typeface="Arial"/>
              </a:rPr>
              <a:t>  </a:t>
            </a:r>
            <a:r>
              <a:rPr sz="2800" spc="-340" dirty="0" err="1" smtClean="0">
                <a:cs typeface="Arial"/>
              </a:rPr>
              <a:t>adulto</a:t>
            </a:r>
            <a:r>
              <a:rPr sz="2800" spc="-340" dirty="0" smtClean="0">
                <a:cs typeface="Arial"/>
              </a:rPr>
              <a:t> </a:t>
            </a:r>
            <a:r>
              <a:rPr sz="2800" spc="-440" dirty="0" err="1" smtClean="0">
                <a:cs typeface="Arial"/>
              </a:rPr>
              <a:t>maduro</a:t>
            </a:r>
            <a:r>
              <a:rPr sz="2800" spc="-440" dirty="0" smtClean="0">
                <a:cs typeface="Arial"/>
              </a:rPr>
              <a:t> </a:t>
            </a:r>
            <a:r>
              <a:rPr lang="es-CL" sz="2800" spc="-440" dirty="0" smtClean="0">
                <a:cs typeface="Arial"/>
              </a:rPr>
              <a:t>  </a:t>
            </a:r>
            <a:r>
              <a:rPr sz="2800" spc="-275" dirty="0" smtClean="0">
                <a:cs typeface="Arial"/>
              </a:rPr>
              <a:t>y </a:t>
            </a:r>
            <a:r>
              <a:rPr sz="2800" spc="-340" dirty="0" err="1" smtClean="0">
                <a:cs typeface="Arial"/>
              </a:rPr>
              <a:t>adulto</a:t>
            </a:r>
            <a:r>
              <a:rPr sz="2800" spc="-340" dirty="0" smtClean="0">
                <a:cs typeface="Arial"/>
              </a:rPr>
              <a:t>  </a:t>
            </a:r>
            <a:r>
              <a:rPr sz="2800" spc="-380" dirty="0" smtClean="0">
                <a:cs typeface="Arial"/>
              </a:rPr>
              <a:t>mayor.</a:t>
            </a:r>
            <a:endParaRPr sz="2800" dirty="0" smtClean="0"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spc="-425" dirty="0" smtClean="0">
                <a:cs typeface="Arial"/>
              </a:rPr>
              <a:t>Las </a:t>
            </a:r>
            <a:r>
              <a:rPr lang="es-CL" sz="2800" spc="-425" dirty="0" smtClean="0">
                <a:cs typeface="Arial"/>
              </a:rPr>
              <a:t>   </a:t>
            </a:r>
            <a:r>
              <a:rPr sz="2800" spc="-459" dirty="0" smtClean="0">
                <a:cs typeface="Arial"/>
              </a:rPr>
              <a:t>personas </a:t>
            </a:r>
            <a:r>
              <a:rPr lang="es-CL" sz="2800" spc="-459" dirty="0" smtClean="0">
                <a:cs typeface="Arial"/>
              </a:rPr>
              <a:t>   </a:t>
            </a:r>
            <a:r>
              <a:rPr sz="2800" spc="-345" dirty="0" err="1" smtClean="0">
                <a:cs typeface="Arial"/>
              </a:rPr>
              <a:t>logran</a:t>
            </a:r>
            <a:r>
              <a:rPr sz="2800" spc="-345" dirty="0" smtClean="0">
                <a:cs typeface="Arial"/>
              </a:rPr>
              <a:t> </a:t>
            </a:r>
            <a:r>
              <a:rPr sz="2800" spc="-484" dirty="0" err="1" smtClean="0">
                <a:cs typeface="Arial"/>
              </a:rPr>
              <a:t>su</a:t>
            </a:r>
            <a:r>
              <a:rPr sz="2800" spc="-484" dirty="0" smtClean="0">
                <a:cs typeface="Arial"/>
              </a:rPr>
              <a:t> </a:t>
            </a:r>
            <a:r>
              <a:rPr lang="es-CL" sz="2800" spc="-484" dirty="0" smtClean="0">
                <a:cs typeface="Arial"/>
              </a:rPr>
              <a:t>    </a:t>
            </a:r>
            <a:r>
              <a:rPr sz="2800" spc="-455" dirty="0" err="1" smtClean="0">
                <a:cs typeface="Arial"/>
              </a:rPr>
              <a:t>madurez</a:t>
            </a:r>
            <a:r>
              <a:rPr sz="2800" spc="-455" dirty="0" smtClean="0">
                <a:cs typeface="Arial"/>
              </a:rPr>
              <a:t> </a:t>
            </a:r>
            <a:r>
              <a:rPr lang="es-CL" sz="2800" spc="-455" dirty="0" smtClean="0">
                <a:cs typeface="Arial"/>
              </a:rPr>
              <a:t>     </a:t>
            </a:r>
            <a:r>
              <a:rPr sz="2800" spc="-330" dirty="0" smtClean="0">
                <a:cs typeface="Arial"/>
              </a:rPr>
              <a:t>corporal </a:t>
            </a:r>
            <a:r>
              <a:rPr sz="2800" spc="-275" dirty="0" smtClean="0">
                <a:cs typeface="Arial"/>
              </a:rPr>
              <a:t>y </a:t>
            </a:r>
            <a:r>
              <a:rPr sz="2800" spc="-325" dirty="0" err="1" smtClean="0">
                <a:cs typeface="Arial"/>
              </a:rPr>
              <a:t>psicológica</a:t>
            </a:r>
            <a:r>
              <a:rPr sz="2800" spc="-325" dirty="0" smtClean="0">
                <a:cs typeface="Arial"/>
              </a:rPr>
              <a:t>, </a:t>
            </a:r>
            <a:r>
              <a:rPr lang="es-CL" sz="2800" spc="-325" dirty="0" smtClean="0">
                <a:cs typeface="Arial"/>
              </a:rPr>
              <a:t>  </a:t>
            </a:r>
            <a:r>
              <a:rPr sz="2800" spc="-350" dirty="0" err="1" smtClean="0">
                <a:cs typeface="Arial"/>
              </a:rPr>
              <a:t>por</a:t>
            </a:r>
            <a:r>
              <a:rPr sz="2800" spc="-350" dirty="0" smtClean="0">
                <a:cs typeface="Arial"/>
              </a:rPr>
              <a:t> </a:t>
            </a:r>
            <a:r>
              <a:rPr lang="es-CL" sz="2800" spc="-350" dirty="0" smtClean="0">
                <a:cs typeface="Arial"/>
              </a:rPr>
              <a:t>  </a:t>
            </a:r>
            <a:r>
              <a:rPr sz="2800" spc="-220" dirty="0" smtClean="0">
                <a:cs typeface="Arial"/>
              </a:rPr>
              <a:t>lo </a:t>
            </a:r>
            <a:r>
              <a:rPr sz="2800" spc="-330" dirty="0" err="1" smtClean="0">
                <a:cs typeface="Arial"/>
              </a:rPr>
              <a:t>tanto</a:t>
            </a:r>
            <a:r>
              <a:rPr sz="2800" spc="-330" dirty="0" smtClean="0">
                <a:cs typeface="Arial"/>
              </a:rPr>
              <a:t>,  </a:t>
            </a:r>
            <a:r>
              <a:rPr sz="2800" spc="-360" dirty="0" err="1" smtClean="0">
                <a:cs typeface="Arial"/>
              </a:rPr>
              <a:t>tienen</a:t>
            </a:r>
            <a:r>
              <a:rPr sz="2800" spc="-360" dirty="0" smtClean="0">
                <a:cs typeface="Arial"/>
              </a:rPr>
              <a:t> </a:t>
            </a:r>
            <a:r>
              <a:rPr sz="2800" spc="-365" dirty="0" err="1" smtClean="0">
                <a:cs typeface="Arial"/>
              </a:rPr>
              <a:t>las</a:t>
            </a:r>
            <a:r>
              <a:rPr sz="2800" spc="-365" dirty="0" smtClean="0">
                <a:cs typeface="Arial"/>
              </a:rPr>
              <a:t> </a:t>
            </a:r>
            <a:r>
              <a:rPr lang="es-CL" sz="2800" spc="-365" dirty="0" smtClean="0">
                <a:cs typeface="Arial"/>
              </a:rPr>
              <a:t>  </a:t>
            </a:r>
            <a:r>
              <a:rPr sz="2800" spc="-370" dirty="0" err="1" smtClean="0">
                <a:cs typeface="Arial"/>
              </a:rPr>
              <a:t>condiciones</a:t>
            </a:r>
            <a:r>
              <a:rPr sz="2800" spc="-370" dirty="0" smtClean="0">
                <a:cs typeface="Arial"/>
              </a:rPr>
              <a:t> </a:t>
            </a:r>
            <a:r>
              <a:rPr lang="es-CL" sz="2800" spc="-370" dirty="0" smtClean="0">
                <a:cs typeface="Arial"/>
              </a:rPr>
              <a:t> </a:t>
            </a:r>
            <a:r>
              <a:rPr sz="2800" spc="-440" dirty="0" smtClean="0">
                <a:cs typeface="Arial"/>
              </a:rPr>
              <a:t>para </a:t>
            </a:r>
            <a:r>
              <a:rPr lang="es-CL" sz="2800" spc="-440" dirty="0" smtClean="0">
                <a:cs typeface="Arial"/>
              </a:rPr>
              <a:t>  </a:t>
            </a:r>
            <a:r>
              <a:rPr sz="2800" spc="-380" dirty="0" err="1" smtClean="0">
                <a:cs typeface="Arial"/>
              </a:rPr>
              <a:t>tener</a:t>
            </a:r>
            <a:r>
              <a:rPr sz="2800" spc="-380" dirty="0" smtClean="0">
                <a:cs typeface="Arial"/>
              </a:rPr>
              <a:t> </a:t>
            </a:r>
            <a:r>
              <a:rPr lang="es-CL" sz="2800" spc="-380" dirty="0" smtClean="0">
                <a:cs typeface="Arial"/>
              </a:rPr>
              <a:t>  </a:t>
            </a:r>
            <a:r>
              <a:rPr sz="2800" spc="-270" dirty="0" err="1" smtClean="0">
                <a:cs typeface="Arial"/>
              </a:rPr>
              <a:t>hijos</a:t>
            </a:r>
            <a:r>
              <a:rPr sz="2800" spc="-270" dirty="0" smtClean="0">
                <a:cs typeface="Arial"/>
              </a:rPr>
              <a:t>. </a:t>
            </a:r>
            <a:r>
              <a:rPr lang="es-CL" sz="2800" spc="-270" dirty="0" smtClean="0">
                <a:cs typeface="Arial"/>
              </a:rPr>
              <a:t> </a:t>
            </a:r>
            <a:r>
              <a:rPr sz="2800" spc="-440" dirty="0" err="1" smtClean="0">
                <a:cs typeface="Arial"/>
              </a:rPr>
              <a:t>Comienzan</a:t>
            </a:r>
            <a:r>
              <a:rPr lang="es-CL" sz="2800" spc="-440" dirty="0" smtClean="0">
                <a:cs typeface="Arial"/>
              </a:rPr>
              <a:t>   </a:t>
            </a:r>
            <a:r>
              <a:rPr sz="2800" spc="-440" dirty="0" smtClean="0">
                <a:cs typeface="Arial"/>
              </a:rPr>
              <a:t> </a:t>
            </a:r>
            <a:r>
              <a:rPr sz="2800" spc="-365" dirty="0" err="1" smtClean="0">
                <a:cs typeface="Arial"/>
              </a:rPr>
              <a:t>las</a:t>
            </a:r>
            <a:r>
              <a:rPr sz="2800" spc="-365" dirty="0" smtClean="0">
                <a:cs typeface="Arial"/>
              </a:rPr>
              <a:t>  </a:t>
            </a:r>
            <a:r>
              <a:rPr sz="2800" spc="-390" dirty="0" err="1" smtClean="0">
                <a:cs typeface="Arial"/>
              </a:rPr>
              <a:t>responsabilidades</a:t>
            </a:r>
            <a:r>
              <a:rPr sz="2800" spc="-225" dirty="0" smtClean="0">
                <a:cs typeface="Arial"/>
              </a:rPr>
              <a:t> </a:t>
            </a:r>
            <a:r>
              <a:rPr lang="es-CL" sz="2800" spc="-225" dirty="0" smtClean="0">
                <a:cs typeface="Arial"/>
              </a:rPr>
              <a:t>  </a:t>
            </a:r>
            <a:r>
              <a:rPr sz="2800" spc="-365" dirty="0" err="1" smtClean="0">
                <a:cs typeface="Arial"/>
              </a:rPr>
              <a:t>laborales</a:t>
            </a:r>
            <a:endParaRPr sz="2800" dirty="0"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25067" y="4390644"/>
            <a:ext cx="8193405" cy="2615565"/>
            <a:chOff x="925067" y="4390644"/>
            <a:chExt cx="8193405" cy="2615565"/>
          </a:xfrm>
        </p:grpSpPr>
        <p:sp>
          <p:nvSpPr>
            <p:cNvPr id="4" name="object 4"/>
            <p:cNvSpPr/>
            <p:nvPr/>
          </p:nvSpPr>
          <p:spPr>
            <a:xfrm>
              <a:off x="925067" y="4535424"/>
              <a:ext cx="3787139" cy="24033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73979" y="4390644"/>
              <a:ext cx="3944112" cy="26151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4480" y="1122235"/>
            <a:ext cx="3982320" cy="4333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35" dirty="0" err="1">
                <a:solidFill>
                  <a:srgbClr val="FF0000"/>
                </a:solidFill>
                <a:latin typeface="Arial"/>
                <a:cs typeface="Arial"/>
              </a:rPr>
              <a:t>Vejez</a:t>
            </a:r>
            <a:r>
              <a:rPr sz="2800" b="1" spc="-335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es-CL" sz="2800" b="1" spc="-33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2800" dirty="0" smtClean="0">
                <a:latin typeface="Arial"/>
                <a:cs typeface="Arial"/>
              </a:rPr>
              <a:t>Se inicia sobre los 65 años. En esta etapa las personas suelen dejar de trabajar. Pueden ser menos activas físicamente, pero han adquirido muchos conocimientos y experiencias.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05400" y="672083"/>
            <a:ext cx="4235196" cy="6007735"/>
            <a:chOff x="4387596" y="672083"/>
            <a:chExt cx="4953000" cy="6007735"/>
          </a:xfrm>
        </p:grpSpPr>
        <p:sp>
          <p:nvSpPr>
            <p:cNvPr id="4" name="object 4"/>
            <p:cNvSpPr/>
            <p:nvPr/>
          </p:nvSpPr>
          <p:spPr>
            <a:xfrm>
              <a:off x="4387596" y="672083"/>
              <a:ext cx="4818887" cy="32202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44212" y="4172712"/>
              <a:ext cx="4596384" cy="25069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614</Words>
  <Application>Microsoft Office PowerPoint</Application>
  <PresentationFormat>Personalizado</PresentationFormat>
  <Paragraphs>44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Trebuchet MS</vt:lpstr>
      <vt:lpstr>Office Theme</vt:lpstr>
      <vt:lpstr>Unidad 2 Conozco los cambios de mi cuerpo</vt:lpstr>
      <vt:lpstr>Presentación de PowerPoint</vt:lpstr>
      <vt:lpstr>Etapas de la vida Niñez: Abarca desde el nacimiento hasta los 10 años,  aproximadamente. El niño o niña nace son las  características sexuales primarias, es decir, se nota  claramente si es hombre o mujer. En esta etapa, aumenta  la estatura, la masa corporal, aparece la dentadura  temporal (también conocida como dentadura de leche) y  luego la definitiva. Se aprende el lenguaje y se pueden  realizar movimientos cada vez más coordinados, como  caminar, saltar y correr.</vt:lpstr>
      <vt:lpstr>Presentación de PowerPoint</vt:lpstr>
      <vt:lpstr>Características sexuales</vt:lpstr>
      <vt:lpstr>Presentación de PowerPoint</vt:lpstr>
      <vt:lpstr>Presentación de PowerPoint</vt:lpstr>
      <vt:lpstr>Presentación de PowerPoint</vt:lpstr>
      <vt:lpstr>Presentación de PowerPoint</vt:lpstr>
      <vt:lpstr>En el transcurso de la vida, los seres humanos pasamos por  distintas etapas de desarrollo, que se distinguen por los cambios  físicos, psicológicos y sociales que experimentamos.</vt:lpstr>
      <vt:lpstr>Presentación de PowerPoint</vt:lpstr>
      <vt:lpstr>Presentación de PowerPoint</vt:lpstr>
      <vt:lpstr>Cambios físicos durante la pubertad</vt:lpstr>
      <vt:lpstr>Durante la pubertad los cambios son más notorios en  ambos sexos: aparecen las características sexuales  secundarias, que son aspectos corporales no  directamente relacionados con el sistema reproductor, que  distinguen a hombres y mujeres.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Ba-k.com</dc:creator>
  <cp:lastModifiedBy>Usuario</cp:lastModifiedBy>
  <cp:revision>3</cp:revision>
  <dcterms:created xsi:type="dcterms:W3CDTF">2020-06-09T20:48:44Z</dcterms:created>
  <dcterms:modified xsi:type="dcterms:W3CDTF">2020-06-15T16:18:34Z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2016-06-02T00:00:00Z</vt:filetime>
  </property>
  <property fmtid="{D5CDD505-2E9C-101B-9397-08002B2CF9AE}" pid="3" name="Creator">
    <vt:lpwstr>Nitro Pro</vt:lpwstr>
  </property>
  <property fmtid="{D5CDD505-2E9C-101B-9397-08002B2CF9AE}" pid="4" name="LastSaved">
    <vt:filetime>2020-06-09T00:00:00Z</vt:filetime>
  </property>
</Properties>
</file>